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5737" y="1"/>
            <a:ext cx="2718259" cy="685799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" y="6400800"/>
            <a:ext cx="1685895" cy="32376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48600" y="6319282"/>
            <a:ext cx="152398" cy="15239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48600" y="6501606"/>
            <a:ext cx="152398" cy="15239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48600" y="6692598"/>
            <a:ext cx="152398" cy="1523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7773" y="2425700"/>
            <a:ext cx="8408452" cy="817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4875A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4875A8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9144000" cy="6172200"/>
          </a:xfrm>
          <a:custGeom>
            <a:avLst/>
            <a:gdLst/>
            <a:ahLst/>
            <a:cxnLst/>
            <a:rect l="l" t="t" r="r" b="b"/>
            <a:pathLst>
              <a:path w="9144000" h="6172200">
                <a:moveTo>
                  <a:pt x="0" y="0"/>
                </a:moveTo>
                <a:lnTo>
                  <a:pt x="9143998" y="0"/>
                </a:lnTo>
                <a:lnTo>
                  <a:pt x="9143998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" y="6400800"/>
            <a:ext cx="1685895" cy="32376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48600" y="6295533"/>
            <a:ext cx="152398" cy="15239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48600" y="6477857"/>
            <a:ext cx="152398" cy="15239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48600" y="6668848"/>
            <a:ext cx="152398" cy="15239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61461" y="1421477"/>
            <a:ext cx="1122217" cy="111806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31872" y="1396538"/>
            <a:ext cx="864523" cy="86036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41174" y="1878676"/>
            <a:ext cx="635923" cy="63592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07428" y="1795549"/>
            <a:ext cx="523701" cy="52370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41669" y="1878676"/>
            <a:ext cx="232756" cy="22860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114010" y="976745"/>
            <a:ext cx="290945" cy="290945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130635" y="1043248"/>
            <a:ext cx="232756" cy="232756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326169" y="229647"/>
            <a:ext cx="2665429" cy="1776953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6288046" y="191526"/>
            <a:ext cx="2741930" cy="1853564"/>
          </a:xfrm>
          <a:custGeom>
            <a:avLst/>
            <a:gdLst/>
            <a:ahLst/>
            <a:cxnLst/>
            <a:rect l="l" t="t" r="r" b="b"/>
            <a:pathLst>
              <a:path w="2741929" h="1853564">
                <a:moveTo>
                  <a:pt x="1370885" y="0"/>
                </a:moveTo>
                <a:lnTo>
                  <a:pt x="1509498" y="4849"/>
                </a:lnTo>
                <a:lnTo>
                  <a:pt x="1644656" y="18202"/>
                </a:lnTo>
                <a:lnTo>
                  <a:pt x="1775086" y="40886"/>
                </a:lnTo>
                <a:lnTo>
                  <a:pt x="1899865" y="71270"/>
                </a:lnTo>
                <a:lnTo>
                  <a:pt x="2019185" y="109421"/>
                </a:lnTo>
                <a:lnTo>
                  <a:pt x="2131844" y="154972"/>
                </a:lnTo>
                <a:lnTo>
                  <a:pt x="2236984" y="207542"/>
                </a:lnTo>
                <a:lnTo>
                  <a:pt x="2334623" y="266779"/>
                </a:lnTo>
                <a:lnTo>
                  <a:pt x="2422702" y="331614"/>
                </a:lnTo>
                <a:lnTo>
                  <a:pt x="2464109" y="366397"/>
                </a:lnTo>
                <a:lnTo>
                  <a:pt x="2502934" y="402744"/>
                </a:lnTo>
                <a:lnTo>
                  <a:pt x="2538873" y="440335"/>
                </a:lnTo>
                <a:lnTo>
                  <a:pt x="2572341" y="479174"/>
                </a:lnTo>
                <a:lnTo>
                  <a:pt x="2603062" y="519029"/>
                </a:lnTo>
                <a:lnTo>
                  <a:pt x="2630988" y="560292"/>
                </a:lnTo>
                <a:lnTo>
                  <a:pt x="2655995" y="602805"/>
                </a:lnTo>
                <a:lnTo>
                  <a:pt x="2678157" y="646291"/>
                </a:lnTo>
                <a:lnTo>
                  <a:pt x="2697028" y="690743"/>
                </a:lnTo>
                <a:lnTo>
                  <a:pt x="2713010" y="736589"/>
                </a:lnTo>
                <a:lnTo>
                  <a:pt x="2725208" y="782852"/>
                </a:lnTo>
                <a:lnTo>
                  <a:pt x="2734468" y="830000"/>
                </a:lnTo>
                <a:lnTo>
                  <a:pt x="2739972" y="878258"/>
                </a:lnTo>
                <a:lnTo>
                  <a:pt x="2741658" y="926723"/>
                </a:lnTo>
                <a:lnTo>
                  <a:pt x="2739972" y="975189"/>
                </a:lnTo>
                <a:lnTo>
                  <a:pt x="2734468" y="1023447"/>
                </a:lnTo>
                <a:lnTo>
                  <a:pt x="2725208" y="1070594"/>
                </a:lnTo>
                <a:lnTo>
                  <a:pt x="2712996" y="1116911"/>
                </a:lnTo>
                <a:lnTo>
                  <a:pt x="2697028" y="1162296"/>
                </a:lnTo>
                <a:lnTo>
                  <a:pt x="2678157" y="1207167"/>
                </a:lnTo>
                <a:lnTo>
                  <a:pt x="2655957" y="1250310"/>
                </a:lnTo>
                <a:lnTo>
                  <a:pt x="2630988" y="1292757"/>
                </a:lnTo>
                <a:lnTo>
                  <a:pt x="2603116" y="1333942"/>
                </a:lnTo>
                <a:lnTo>
                  <a:pt x="2572342" y="1374280"/>
                </a:lnTo>
                <a:lnTo>
                  <a:pt x="2538803" y="1412788"/>
                </a:lnTo>
                <a:lnTo>
                  <a:pt x="2502934" y="1450306"/>
                </a:lnTo>
                <a:lnTo>
                  <a:pt x="2464190" y="1486577"/>
                </a:lnTo>
                <a:lnTo>
                  <a:pt x="2422791" y="1521766"/>
                </a:lnTo>
                <a:lnTo>
                  <a:pt x="2334575" y="1586702"/>
                </a:lnTo>
                <a:lnTo>
                  <a:pt x="2236932" y="1645534"/>
                </a:lnTo>
                <a:lnTo>
                  <a:pt x="2131844" y="1698078"/>
                </a:lnTo>
                <a:lnTo>
                  <a:pt x="2019185" y="1743629"/>
                </a:lnTo>
                <a:lnTo>
                  <a:pt x="1899865" y="1781779"/>
                </a:lnTo>
                <a:lnTo>
                  <a:pt x="1775086" y="1812164"/>
                </a:lnTo>
                <a:lnTo>
                  <a:pt x="1644656" y="1834847"/>
                </a:lnTo>
                <a:lnTo>
                  <a:pt x="1509498" y="1848201"/>
                </a:lnTo>
                <a:lnTo>
                  <a:pt x="1370828" y="1853052"/>
                </a:lnTo>
                <a:lnTo>
                  <a:pt x="1232158" y="1848201"/>
                </a:lnTo>
                <a:lnTo>
                  <a:pt x="1097000" y="1834847"/>
                </a:lnTo>
                <a:lnTo>
                  <a:pt x="966571" y="1812164"/>
                </a:lnTo>
                <a:lnTo>
                  <a:pt x="841791" y="1781779"/>
                </a:lnTo>
                <a:lnTo>
                  <a:pt x="722471" y="1743629"/>
                </a:lnTo>
                <a:lnTo>
                  <a:pt x="609812" y="1698078"/>
                </a:lnTo>
                <a:lnTo>
                  <a:pt x="504724" y="1645534"/>
                </a:lnTo>
                <a:lnTo>
                  <a:pt x="407081" y="1586702"/>
                </a:lnTo>
                <a:lnTo>
                  <a:pt x="318865" y="1521766"/>
                </a:lnTo>
                <a:lnTo>
                  <a:pt x="277466" y="1486577"/>
                </a:lnTo>
                <a:lnTo>
                  <a:pt x="238722" y="1450306"/>
                </a:lnTo>
                <a:lnTo>
                  <a:pt x="202853" y="1412788"/>
                </a:lnTo>
                <a:lnTo>
                  <a:pt x="169315" y="1374280"/>
                </a:lnTo>
                <a:lnTo>
                  <a:pt x="138541" y="1333942"/>
                </a:lnTo>
                <a:lnTo>
                  <a:pt x="110669" y="1292757"/>
                </a:lnTo>
                <a:lnTo>
                  <a:pt x="85699" y="1250310"/>
                </a:lnTo>
                <a:lnTo>
                  <a:pt x="63500" y="1207167"/>
                </a:lnTo>
                <a:lnTo>
                  <a:pt x="44629" y="1162296"/>
                </a:lnTo>
                <a:lnTo>
                  <a:pt x="28660" y="1116911"/>
                </a:lnTo>
                <a:lnTo>
                  <a:pt x="16449" y="1070594"/>
                </a:lnTo>
                <a:lnTo>
                  <a:pt x="7188" y="1023447"/>
                </a:lnTo>
                <a:lnTo>
                  <a:pt x="1685" y="975189"/>
                </a:lnTo>
                <a:lnTo>
                  <a:pt x="0" y="926723"/>
                </a:lnTo>
                <a:lnTo>
                  <a:pt x="1685" y="878258"/>
                </a:lnTo>
                <a:lnTo>
                  <a:pt x="7188" y="830000"/>
                </a:lnTo>
                <a:lnTo>
                  <a:pt x="16449" y="782852"/>
                </a:lnTo>
                <a:lnTo>
                  <a:pt x="28646" y="736589"/>
                </a:lnTo>
                <a:lnTo>
                  <a:pt x="44629" y="690743"/>
                </a:lnTo>
                <a:lnTo>
                  <a:pt x="63500" y="646291"/>
                </a:lnTo>
                <a:lnTo>
                  <a:pt x="85661" y="602805"/>
                </a:lnTo>
                <a:lnTo>
                  <a:pt x="110669" y="560292"/>
                </a:lnTo>
                <a:lnTo>
                  <a:pt x="138594" y="519029"/>
                </a:lnTo>
                <a:lnTo>
                  <a:pt x="169315" y="479174"/>
                </a:lnTo>
                <a:lnTo>
                  <a:pt x="202784" y="440335"/>
                </a:lnTo>
                <a:lnTo>
                  <a:pt x="238722" y="402744"/>
                </a:lnTo>
                <a:lnTo>
                  <a:pt x="277548" y="366397"/>
                </a:lnTo>
                <a:lnTo>
                  <a:pt x="318955" y="331614"/>
                </a:lnTo>
                <a:lnTo>
                  <a:pt x="407034" y="266779"/>
                </a:lnTo>
                <a:lnTo>
                  <a:pt x="504672" y="207542"/>
                </a:lnTo>
                <a:lnTo>
                  <a:pt x="609812" y="154972"/>
                </a:lnTo>
                <a:lnTo>
                  <a:pt x="722471" y="109421"/>
                </a:lnTo>
                <a:lnTo>
                  <a:pt x="841736" y="71288"/>
                </a:lnTo>
                <a:lnTo>
                  <a:pt x="966569" y="40485"/>
                </a:lnTo>
                <a:lnTo>
                  <a:pt x="1096996" y="18208"/>
                </a:lnTo>
                <a:lnTo>
                  <a:pt x="1231756" y="4448"/>
                </a:lnTo>
                <a:lnTo>
                  <a:pt x="1370885" y="0"/>
                </a:lnTo>
                <a:close/>
              </a:path>
            </a:pathLst>
          </a:custGeom>
          <a:ln w="76199">
            <a:solidFill>
              <a:srgbClr val="19709A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1" name="bg 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700846" y="2065713"/>
            <a:ext cx="290945" cy="29094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4875A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4875A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9144000" cy="6172200"/>
          </a:xfrm>
          <a:custGeom>
            <a:avLst/>
            <a:gdLst/>
            <a:ahLst/>
            <a:cxnLst/>
            <a:rect l="l" t="t" r="r" b="b"/>
            <a:pathLst>
              <a:path w="9144000" h="6172200">
                <a:moveTo>
                  <a:pt x="0" y="0"/>
                </a:moveTo>
                <a:lnTo>
                  <a:pt x="9143998" y="0"/>
                </a:lnTo>
                <a:lnTo>
                  <a:pt x="9143998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200" y="6400800"/>
            <a:ext cx="1685895" cy="32376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48600" y="6295533"/>
            <a:ext cx="152398" cy="15239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848600" y="6477857"/>
            <a:ext cx="152398" cy="15239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48600" y="6668848"/>
            <a:ext cx="152398" cy="1523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19229" y="109220"/>
            <a:ext cx="5505541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1" i="0">
                <a:solidFill>
                  <a:srgbClr val="4875A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005" y="2503487"/>
            <a:ext cx="8691989" cy="347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4875A8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vnetwork.org/" TargetMode="Externa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hyperlink" Target="http://www.dvnetwork.org/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hyperlink" Target="http://www.dvnetwork.org/" TargetMode="Externa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hyperlink" Target="http://www.dvnetwork.org/" TargetMode="Externa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vnetwork.org/" TargetMode="Externa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dvnetwork.org/" TargetMode="Externa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hyperlink" Target="http://www.dvnetwork.org/" TargetMode="Externa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vnetwork.org/" TargetMode="Externa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dvnetwork.org/" TargetMode="Externa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hyperlink" Target="http://www.dvnetwork.org/" TargetMode="Externa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hyperlink" Target="http://www.dvnetwork.org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hyperlink" Target="http://www.dvnetwork.org/" TargetMode="Externa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vnetwork.org/" TargetMode="Externa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Relationship Id="rId4" Type="http://schemas.openxmlformats.org/officeDocument/2006/relationships/hyperlink" Target="http://www.dvnetwork.org/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hyperlink" Target="http://www.dvnetwork.org/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hyperlink" Target="http://www.dvnetwork.org/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hyperlink" Target="http://www.dvnetwork.org/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hyperlink" Target="http://www.dvnetwork.org/" TargetMode="Externa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hyperlink" Target="http://www.dvnetwork.org/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hyperlink" Target="http://www.dvnetwork.org/" TargetMode="Externa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hyperlink" Target="http://www.dvnetwork.org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773" y="2425700"/>
            <a:ext cx="3181350" cy="817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200" spc="-5" b="1">
                <a:solidFill>
                  <a:srgbClr val="FFFFFF"/>
                </a:solidFill>
                <a:latin typeface="Arial"/>
                <a:cs typeface="Arial"/>
              </a:rPr>
              <a:t>Dasvandh</a:t>
            </a:r>
            <a:endParaRPr sz="5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97773" y="6285555"/>
            <a:ext cx="1016635" cy="52006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solidFill>
                  <a:srgbClr val="FFFFFF"/>
                </a:solidFill>
                <a:latin typeface="Arial MT"/>
                <a:cs typeface="Arial MT"/>
                <a:hlinkClick r:id="rId2"/>
              </a:rPr>
              <a:t>www.dvnetwork.org</a:t>
            </a:r>
            <a:endParaRPr sz="900">
              <a:latin typeface="Arial MT"/>
              <a:cs typeface="Arial MT"/>
            </a:endParaRPr>
          </a:p>
          <a:p>
            <a:pPr marL="12700" marR="358775">
              <a:lnSpc>
                <a:spcPct val="133700"/>
              </a:lnSpc>
            </a:pP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/dvnetwork </a:t>
            </a:r>
            <a:r>
              <a:rPr dirty="0" sz="9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@dvnetwork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3538220"/>
            <a:ext cx="430847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95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Arial"/>
                <a:cs typeface="Arial"/>
              </a:rPr>
              <a:t>selflessly</a:t>
            </a:r>
            <a:r>
              <a:rPr dirty="0" sz="20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FFFFFF"/>
                </a:solidFill>
                <a:latin typeface="Arial"/>
                <a:cs typeface="Arial"/>
              </a:rPr>
              <a:t>give</a:t>
            </a:r>
            <a:r>
              <a:rPr dirty="0" sz="2000" spc="-5" i="1">
                <a:solidFill>
                  <a:srgbClr val="FFFFFF"/>
                </a:solidFill>
                <a:latin typeface="Arial"/>
                <a:cs typeface="Arial"/>
              </a:rPr>
              <a:t> time,</a:t>
            </a:r>
            <a:r>
              <a:rPr dirty="0" sz="20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FFFFFF"/>
                </a:solidFill>
                <a:latin typeface="Arial"/>
                <a:cs typeface="Arial"/>
              </a:rPr>
              <a:t>resources,</a:t>
            </a:r>
            <a:r>
              <a:rPr dirty="0" sz="20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000" spc="-5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FFFFFF"/>
                </a:solidFill>
                <a:latin typeface="Arial"/>
                <a:cs typeface="Arial"/>
              </a:rPr>
              <a:t>money</a:t>
            </a:r>
            <a:r>
              <a:rPr dirty="0" sz="20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000" i="1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dirty="0" sz="2000" spc="-5" i="1">
                <a:solidFill>
                  <a:srgbClr val="FFFFFF"/>
                </a:solidFill>
                <a:latin typeface="Arial"/>
                <a:cs typeface="Arial"/>
              </a:rPr>
              <a:t> Panthic</a:t>
            </a:r>
            <a:r>
              <a:rPr dirty="0" sz="20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Arial"/>
                <a:cs typeface="Arial"/>
              </a:rPr>
              <a:t>projects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2346" y="434297"/>
            <a:ext cx="298513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0">
                <a:latin typeface="Arial MT"/>
                <a:cs typeface="Arial MT"/>
              </a:rPr>
              <a:t>Dasvandh</a:t>
            </a:r>
            <a:r>
              <a:rPr dirty="0" sz="3200" spc="-5" b="0">
                <a:latin typeface="Arial MT"/>
                <a:cs typeface="Arial MT"/>
              </a:rPr>
              <a:t> f</a:t>
            </a:r>
            <a:r>
              <a:rPr dirty="0" sz="3200" b="0">
                <a:latin typeface="Arial MT"/>
                <a:cs typeface="Arial MT"/>
              </a:rPr>
              <a:t>or</a:t>
            </a:r>
            <a:r>
              <a:rPr dirty="0" sz="3200" spc="-180" b="0">
                <a:latin typeface="Arial MT"/>
                <a:cs typeface="Arial MT"/>
              </a:rPr>
              <a:t> </a:t>
            </a:r>
            <a:r>
              <a:rPr dirty="0" sz="3200" b="0">
                <a:latin typeface="Arial MT"/>
                <a:cs typeface="Arial MT"/>
              </a:rPr>
              <a:t>All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219201"/>
            <a:ext cx="3809998" cy="42624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74540" y="1274022"/>
            <a:ext cx="3983354" cy="429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</a:pPr>
            <a:r>
              <a:rPr dirty="0" sz="2000" spc="-65">
                <a:solidFill>
                  <a:srgbClr val="C5E1FE"/>
                </a:solidFill>
                <a:latin typeface="Microsoft Sans Serif"/>
                <a:cs typeface="Microsoft Sans Serif"/>
              </a:rPr>
              <a:t>🞇</a:t>
            </a:r>
            <a:r>
              <a:rPr dirty="0" sz="2000" spc="365">
                <a:solidFill>
                  <a:srgbClr val="C5E1FE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Dasvandh</a:t>
            </a:r>
            <a:r>
              <a:rPr dirty="0" sz="2000" spc="-2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wasn’t</a:t>
            </a:r>
            <a:r>
              <a:rPr dirty="0" sz="2000" spc="-1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just</a:t>
            </a:r>
            <a:r>
              <a:rPr dirty="0" sz="2000" spc="-2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4875A8"/>
                </a:solidFill>
                <a:latin typeface="Arial MT"/>
                <a:cs typeface="Arial MT"/>
              </a:rPr>
              <a:t>for</a:t>
            </a:r>
            <a:r>
              <a:rPr dirty="0" sz="2000" spc="53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4875A8"/>
                </a:solidFill>
                <a:latin typeface="Arial MT"/>
                <a:cs typeface="Arial MT"/>
              </a:rPr>
              <a:t>building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 Harmandir Sahib and </a:t>
            </a:r>
            <a:r>
              <a:rPr dirty="0" sz="2000" spc="-5">
                <a:solidFill>
                  <a:srgbClr val="4875A8"/>
                </a:solidFill>
                <a:latin typeface="Arial MT"/>
                <a:cs typeface="Arial MT"/>
              </a:rPr>
              <a:t>sarovars.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4875A8"/>
                </a:solidFill>
                <a:latin typeface="Arial MT"/>
                <a:cs typeface="Arial MT"/>
              </a:rPr>
              <a:t>Guru</a:t>
            </a:r>
            <a:r>
              <a:rPr dirty="0" sz="2000" spc="-12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Arjan</a:t>
            </a:r>
            <a:r>
              <a:rPr dirty="0" sz="2000" spc="-1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Sahib</a:t>
            </a:r>
            <a:r>
              <a:rPr dirty="0" sz="20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built</a:t>
            </a:r>
            <a:r>
              <a:rPr dirty="0" sz="20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4875A8"/>
                </a:solidFill>
                <a:latin typeface="Arial MT"/>
                <a:cs typeface="Arial MT"/>
              </a:rPr>
              <a:t>hospitals, </a:t>
            </a:r>
            <a:r>
              <a:rPr dirty="0" sz="2000" spc="-54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like </a:t>
            </a:r>
            <a:r>
              <a:rPr dirty="0" sz="2000" spc="-5">
                <a:solidFill>
                  <a:srgbClr val="4875A8"/>
                </a:solidFill>
                <a:latin typeface="Arial MT"/>
                <a:cs typeface="Arial MT"/>
              </a:rPr>
              <a:t>this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one </a:t>
            </a:r>
            <a:r>
              <a:rPr dirty="0" sz="2000" spc="-5">
                <a:solidFill>
                  <a:srgbClr val="4875A8"/>
                </a:solidFill>
                <a:latin typeface="Arial MT"/>
                <a:cs typeface="Arial MT"/>
              </a:rPr>
              <a:t>for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lepers </a:t>
            </a:r>
            <a:r>
              <a:rPr dirty="0" sz="2000" spc="-5">
                <a:solidFill>
                  <a:srgbClr val="4875A8"/>
                </a:solidFill>
                <a:latin typeface="Arial MT"/>
                <a:cs typeface="Arial MT"/>
              </a:rPr>
              <a:t>that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he </a:t>
            </a:r>
            <a:r>
              <a:rPr dirty="0" sz="2000" spc="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built at </a:t>
            </a:r>
            <a:r>
              <a:rPr dirty="0" sz="2000" spc="-60">
                <a:solidFill>
                  <a:srgbClr val="4875A8"/>
                </a:solidFill>
                <a:latin typeface="Arial MT"/>
                <a:cs typeface="Arial MT"/>
              </a:rPr>
              <a:t>Tarn </a:t>
            </a:r>
            <a:r>
              <a:rPr dirty="0" sz="2000" spc="-45">
                <a:solidFill>
                  <a:srgbClr val="4875A8"/>
                </a:solidFill>
                <a:latin typeface="Arial MT"/>
                <a:cs typeface="Arial MT"/>
              </a:rPr>
              <a:t>Taran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Sahib. </a:t>
            </a:r>
            <a:r>
              <a:rPr dirty="0" sz="2000" spc="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Dasvandh was a means </a:t>
            </a:r>
            <a:r>
              <a:rPr dirty="0" sz="2000" spc="-5">
                <a:solidFill>
                  <a:srgbClr val="4875A8"/>
                </a:solidFill>
                <a:latin typeface="Arial MT"/>
                <a:cs typeface="Arial MT"/>
              </a:rPr>
              <a:t>to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an </a:t>
            </a:r>
            <a:r>
              <a:rPr dirty="0" sz="2000" spc="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end. </a:t>
            </a:r>
            <a:r>
              <a:rPr dirty="0" sz="2000" spc="-5">
                <a:solidFill>
                  <a:srgbClr val="4875A8"/>
                </a:solidFill>
                <a:latin typeface="Arial MT"/>
                <a:cs typeface="Arial MT"/>
              </a:rPr>
              <a:t>The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end is </a:t>
            </a:r>
            <a:r>
              <a:rPr dirty="0" sz="2000" spc="-5">
                <a:solidFill>
                  <a:srgbClr val="4875A8"/>
                </a:solidFill>
                <a:latin typeface="Arial MT"/>
                <a:cs typeface="Arial MT"/>
              </a:rPr>
              <a:t>Guru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Nanak </a:t>
            </a:r>
            <a:r>
              <a:rPr dirty="0" sz="2000" spc="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4875A8"/>
                </a:solidFill>
                <a:latin typeface="Arial MT"/>
                <a:cs typeface="Arial MT"/>
              </a:rPr>
              <a:t>Sahib’s</a:t>
            </a:r>
            <a:r>
              <a:rPr dirty="0" sz="2000" spc="6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vision</a:t>
            </a:r>
            <a:r>
              <a:rPr dirty="0" sz="2000" spc="7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of</a:t>
            </a:r>
            <a:r>
              <a:rPr dirty="0" sz="2000" spc="7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a</a:t>
            </a:r>
            <a:r>
              <a:rPr dirty="0" sz="2000" spc="7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4875A8"/>
                </a:solidFill>
                <a:latin typeface="Arial MT"/>
                <a:cs typeface="Arial MT"/>
              </a:rPr>
              <a:t>free,</a:t>
            </a:r>
            <a:r>
              <a:rPr dirty="0" sz="2000" spc="7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4875A8"/>
                </a:solidFill>
                <a:latin typeface="Arial MT"/>
                <a:cs typeface="Arial MT"/>
              </a:rPr>
              <a:t>just,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 and equal world! As Sikhs, we </a:t>
            </a:r>
            <a:r>
              <a:rPr dirty="0" sz="2000" spc="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should </a:t>
            </a:r>
            <a:r>
              <a:rPr dirty="0" sz="2000" spc="-5">
                <a:solidFill>
                  <a:srgbClr val="4875A8"/>
                </a:solidFill>
                <a:latin typeface="Arial MT"/>
                <a:cs typeface="Arial MT"/>
              </a:rPr>
              <a:t>strive to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make </a:t>
            </a:r>
            <a:r>
              <a:rPr dirty="0" sz="2000" spc="-5">
                <a:solidFill>
                  <a:srgbClr val="4875A8"/>
                </a:solidFill>
                <a:latin typeface="Arial MT"/>
                <a:cs typeface="Arial MT"/>
              </a:rPr>
              <a:t>Guru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 Nanak</a:t>
            </a:r>
            <a:r>
              <a:rPr dirty="0" sz="2000" spc="8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4875A8"/>
                </a:solidFill>
                <a:latin typeface="Arial MT"/>
                <a:cs typeface="Arial MT"/>
              </a:rPr>
              <a:t>Sahib’s</a:t>
            </a:r>
            <a:r>
              <a:rPr dirty="0" sz="2000" spc="8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vision</a:t>
            </a:r>
            <a:r>
              <a:rPr dirty="0" sz="2000" spc="9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a</a:t>
            </a:r>
            <a:r>
              <a:rPr dirty="0" sz="2000" spc="9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4875A8"/>
                </a:solidFill>
                <a:latin typeface="Arial MT"/>
                <a:cs typeface="Arial MT"/>
              </a:rPr>
              <a:t>reality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 by helping our </a:t>
            </a:r>
            <a:r>
              <a:rPr dirty="0" sz="2000" spc="-5">
                <a:solidFill>
                  <a:srgbClr val="4875A8"/>
                </a:solidFill>
                <a:latin typeface="Arial MT"/>
                <a:cs typeface="Arial MT"/>
              </a:rPr>
              <a:t>community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(Sikh </a:t>
            </a:r>
            <a:r>
              <a:rPr dirty="0" sz="2000" spc="-54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and </a:t>
            </a:r>
            <a:r>
              <a:rPr dirty="0" sz="2000" spc="-5">
                <a:solidFill>
                  <a:srgbClr val="4875A8"/>
                </a:solidFill>
                <a:latin typeface="Arial MT"/>
                <a:cs typeface="Arial MT"/>
              </a:rPr>
              <a:t>non-Sikh!)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be </a:t>
            </a:r>
            <a:r>
              <a:rPr dirty="0" sz="2000" spc="-5">
                <a:solidFill>
                  <a:srgbClr val="4875A8"/>
                </a:solidFill>
                <a:latin typeface="Arial MT"/>
                <a:cs typeface="Arial MT"/>
              </a:rPr>
              <a:t>free, just, </a:t>
            </a:r>
            <a:r>
              <a:rPr dirty="0" sz="2000">
                <a:solidFill>
                  <a:srgbClr val="4875A8"/>
                </a:solidFill>
                <a:latin typeface="Arial MT"/>
                <a:cs typeface="Arial MT"/>
              </a:rPr>
              <a:t>and </a:t>
            </a:r>
            <a:r>
              <a:rPr dirty="0" sz="2000" spc="-54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4875A8"/>
                </a:solidFill>
                <a:latin typeface="Arial MT"/>
                <a:cs typeface="Arial MT"/>
              </a:rPr>
              <a:t>equal!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7773" y="6285555"/>
            <a:ext cx="1016635" cy="52006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solidFill>
                  <a:srgbClr val="FFFFFF"/>
                </a:solidFill>
                <a:latin typeface="Arial MT"/>
                <a:cs typeface="Arial MT"/>
                <a:hlinkClick r:id="rId3"/>
              </a:rPr>
              <a:t>www.dvnetwork.org</a:t>
            </a:r>
            <a:endParaRPr sz="900">
              <a:latin typeface="Arial MT"/>
              <a:cs typeface="Arial MT"/>
            </a:endParaRPr>
          </a:p>
          <a:p>
            <a:pPr marL="12700" marR="358775">
              <a:lnSpc>
                <a:spcPct val="133700"/>
              </a:lnSpc>
            </a:pP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/dvnetwork </a:t>
            </a:r>
            <a:r>
              <a:rPr dirty="0" sz="9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@dvnetwork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9295" y="662897"/>
            <a:ext cx="574103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0">
                <a:latin typeface="Arial MT"/>
                <a:cs typeface="Arial MT"/>
              </a:rPr>
              <a:t>Dasvandh</a:t>
            </a:r>
            <a:r>
              <a:rPr dirty="0" sz="3200" spc="-30" b="0">
                <a:latin typeface="Arial MT"/>
                <a:cs typeface="Arial MT"/>
              </a:rPr>
              <a:t> </a:t>
            </a:r>
            <a:r>
              <a:rPr dirty="0" sz="3200" b="0">
                <a:latin typeface="Arial MT"/>
                <a:cs typeface="Arial MT"/>
              </a:rPr>
              <a:t>as</a:t>
            </a:r>
            <a:r>
              <a:rPr dirty="0" sz="3200" spc="-30" b="0">
                <a:latin typeface="Arial MT"/>
                <a:cs typeface="Arial MT"/>
              </a:rPr>
              <a:t> </a:t>
            </a:r>
            <a:r>
              <a:rPr dirty="0" sz="3200" b="0">
                <a:latin typeface="Arial MT"/>
                <a:cs typeface="Arial MT"/>
              </a:rPr>
              <a:t>Means</a:t>
            </a:r>
            <a:r>
              <a:rPr dirty="0" sz="3200" spc="-30" b="0">
                <a:latin typeface="Arial MT"/>
                <a:cs typeface="Arial MT"/>
              </a:rPr>
              <a:t> </a:t>
            </a:r>
            <a:r>
              <a:rPr dirty="0" sz="3200" b="0">
                <a:latin typeface="Arial MT"/>
                <a:cs typeface="Arial MT"/>
              </a:rPr>
              <a:t>of</a:t>
            </a:r>
            <a:r>
              <a:rPr dirty="0" sz="3200" spc="-30" b="0">
                <a:latin typeface="Arial MT"/>
                <a:cs typeface="Arial MT"/>
              </a:rPr>
              <a:t> </a:t>
            </a:r>
            <a:r>
              <a:rPr dirty="0" sz="3200" b="0">
                <a:latin typeface="Arial MT"/>
                <a:cs typeface="Arial MT"/>
              </a:rPr>
              <a:t>Survival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0" y="1295400"/>
            <a:ext cx="4310061" cy="339263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4539" y="1799591"/>
            <a:ext cx="8072755" cy="377317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just" marL="355600" marR="4788535" indent="-342900">
              <a:lnSpc>
                <a:spcPts val="2600"/>
              </a:lnSpc>
              <a:spcBef>
                <a:spcPts val="219"/>
              </a:spcBef>
            </a:pPr>
            <a:r>
              <a:rPr dirty="0" sz="2200" spc="-75">
                <a:solidFill>
                  <a:srgbClr val="C5E1FE"/>
                </a:solidFill>
                <a:latin typeface="Microsoft Sans Serif"/>
                <a:cs typeface="Microsoft Sans Serif"/>
              </a:rPr>
              <a:t>🞇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Guru HarGobind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Sahib </a:t>
            </a:r>
            <a:r>
              <a:rPr dirty="0" sz="2200" spc="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used</a:t>
            </a:r>
            <a:r>
              <a:rPr dirty="0" sz="2200" spc="-3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Dasvandh</a:t>
            </a:r>
            <a:r>
              <a:rPr dirty="0" sz="2200" spc="-3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to</a:t>
            </a:r>
            <a:r>
              <a:rPr dirty="0" sz="2200" spc="-3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build </a:t>
            </a:r>
            <a:r>
              <a:rPr dirty="0" sz="2200" spc="-60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up</a:t>
            </a:r>
            <a:r>
              <a:rPr dirty="0" sz="22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the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Sikh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35">
                <a:solidFill>
                  <a:srgbClr val="4875A8"/>
                </a:solidFill>
                <a:latin typeface="Arial MT"/>
                <a:cs typeface="Arial MT"/>
              </a:rPr>
              <a:t>army.</a:t>
            </a:r>
            <a:endParaRPr sz="2200">
              <a:latin typeface="Arial MT"/>
              <a:cs typeface="Arial MT"/>
            </a:endParaRPr>
          </a:p>
          <a:p>
            <a:pPr marL="355600" marR="5053330">
              <a:lnSpc>
                <a:spcPts val="2600"/>
              </a:lnSpc>
              <a:spcBef>
                <a:spcPts val="100"/>
              </a:spcBef>
            </a:pP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Having</a:t>
            </a:r>
            <a:r>
              <a:rPr dirty="0" sz="2200" spc="-2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a</a:t>
            </a:r>
            <a:r>
              <a:rPr dirty="0" sz="2200" spc="-2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strong</a:t>
            </a:r>
            <a:r>
              <a:rPr dirty="0" sz="2200" spc="-2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army </a:t>
            </a:r>
            <a:r>
              <a:rPr dirty="0" sz="2200" spc="-60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to</a:t>
            </a:r>
            <a:r>
              <a:rPr dirty="0" sz="22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stand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up</a:t>
            </a:r>
            <a:r>
              <a:rPr dirty="0" sz="22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for</a:t>
            </a:r>
            <a:r>
              <a:rPr dirty="0" sz="22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our</a:t>
            </a:r>
            <a:endParaRPr sz="2200">
              <a:latin typeface="Arial MT"/>
              <a:cs typeface="Arial MT"/>
            </a:endParaRPr>
          </a:p>
          <a:p>
            <a:pPr marL="355600" marR="4804410">
              <a:lnSpc>
                <a:spcPts val="2600"/>
              </a:lnSpc>
              <a:spcBef>
                <a:spcPts val="100"/>
              </a:spcBef>
            </a:pP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rights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and principles </a:t>
            </a:r>
            <a:r>
              <a:rPr dirty="0" sz="2200" spc="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was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essential to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 spreading</a:t>
            </a:r>
            <a:r>
              <a:rPr dirty="0" sz="2200" spc="-4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the</a:t>
            </a:r>
            <a:r>
              <a:rPr dirty="0" sz="2200" spc="-4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message</a:t>
            </a:r>
            <a:endParaRPr sz="2200">
              <a:latin typeface="Arial MT"/>
              <a:cs typeface="Arial MT"/>
            </a:endParaRPr>
          </a:p>
          <a:p>
            <a:pPr marL="355600">
              <a:lnSpc>
                <a:spcPts val="2485"/>
              </a:lnSpc>
            </a:pP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of</a:t>
            </a:r>
            <a:r>
              <a:rPr dirty="0" sz="2200" spc="-5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Sikhi.</a:t>
            </a:r>
            <a:endParaRPr sz="2200">
              <a:latin typeface="Arial MT"/>
              <a:cs typeface="Arial MT"/>
            </a:endParaRPr>
          </a:p>
          <a:p>
            <a:pPr marL="3822700">
              <a:lnSpc>
                <a:spcPts val="1885"/>
              </a:lnSpc>
            </a:pP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Above:</a:t>
            </a:r>
            <a:r>
              <a:rPr dirty="0" sz="1700" spc="-9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A</a:t>
            </a:r>
            <a:r>
              <a:rPr dirty="0" sz="1700" spc="-9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painting</a:t>
            </a:r>
            <a:r>
              <a:rPr dirty="0" sz="1700" spc="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depicting</a:t>
            </a:r>
            <a:r>
              <a:rPr dirty="0" sz="1700" spc="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Guru</a:t>
            </a:r>
            <a:r>
              <a:rPr dirty="0" sz="1700" spc="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HarGobind</a:t>
            </a:r>
            <a:endParaRPr sz="1700">
              <a:latin typeface="Arial MT"/>
              <a:cs typeface="Arial MT"/>
            </a:endParaRPr>
          </a:p>
          <a:p>
            <a:pPr marL="3822700" marR="41275">
              <a:lnSpc>
                <a:spcPts val="2000"/>
              </a:lnSpc>
              <a:spcBef>
                <a:spcPts val="80"/>
              </a:spcBef>
            </a:pP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Sahib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 sitting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on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 the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original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 structure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of</a:t>
            </a:r>
            <a:r>
              <a:rPr dirty="0" sz="1700" spc="-9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Akal </a:t>
            </a:r>
            <a:r>
              <a:rPr dirty="0" sz="1700" spc="-459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Bunga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(now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known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as</a:t>
            </a:r>
            <a:r>
              <a:rPr dirty="0" sz="1700" spc="-10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Akal</a:t>
            </a:r>
            <a:r>
              <a:rPr dirty="0" sz="1700" spc="-4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 spc="-30">
                <a:solidFill>
                  <a:srgbClr val="4875A8"/>
                </a:solidFill>
                <a:latin typeface="Arial MT"/>
                <a:cs typeface="Arial MT"/>
              </a:rPr>
              <a:t>Takht).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7773" y="6285555"/>
            <a:ext cx="1016635" cy="52006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solidFill>
                  <a:srgbClr val="FFFFFF"/>
                </a:solidFill>
                <a:latin typeface="Arial MT"/>
                <a:cs typeface="Arial MT"/>
                <a:hlinkClick r:id="rId3"/>
              </a:rPr>
              <a:t>www.dvnetwork.org</a:t>
            </a:r>
            <a:endParaRPr sz="900">
              <a:latin typeface="Arial MT"/>
              <a:cs typeface="Arial MT"/>
            </a:endParaRPr>
          </a:p>
          <a:p>
            <a:pPr marL="12700" marR="358775">
              <a:lnSpc>
                <a:spcPct val="133700"/>
              </a:lnSpc>
            </a:pP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/dvnetwork </a:t>
            </a:r>
            <a:r>
              <a:rPr dirty="0" sz="9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@dvnetwork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8319" y="424221"/>
            <a:ext cx="6992620" cy="14249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5510"/>
              </a:lnSpc>
              <a:spcBef>
                <a:spcPts val="100"/>
              </a:spcBef>
              <a:tabLst>
                <a:tab pos="1460500" algn="l"/>
              </a:tabLst>
            </a:pPr>
            <a:r>
              <a:rPr dirty="0" spc="-5"/>
              <a:t>OUR	</a:t>
            </a:r>
            <a:r>
              <a:rPr dirty="0" spc="-40"/>
              <a:t>HISTORY</a:t>
            </a:r>
            <a:r>
              <a:rPr dirty="0" spc="-125"/>
              <a:t> </a:t>
            </a:r>
            <a:r>
              <a:rPr dirty="0"/>
              <a:t>…</a:t>
            </a:r>
          </a:p>
          <a:p>
            <a:pPr algn="ctr">
              <a:lnSpc>
                <a:spcPts val="5510"/>
              </a:lnSpc>
              <a:tabLst>
                <a:tab pos="1427480" algn="l"/>
              </a:tabLst>
            </a:pPr>
            <a:r>
              <a:rPr dirty="0"/>
              <a:t>AND	</a:t>
            </a:r>
            <a:r>
              <a:rPr dirty="0" spc="-5"/>
              <a:t>MOVING</a:t>
            </a:r>
            <a:r>
              <a:rPr dirty="0" spc="-75"/>
              <a:t> </a:t>
            </a:r>
            <a:r>
              <a:rPr dirty="0" spc="-50"/>
              <a:t>FORWARD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53290" y="1812175"/>
            <a:ext cx="8516620" cy="4164965"/>
            <a:chOff x="353290" y="1812175"/>
            <a:chExt cx="8516620" cy="41649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3290" y="1812175"/>
              <a:ext cx="8516387" cy="41646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001607" y="3678916"/>
              <a:ext cx="631190" cy="480695"/>
            </a:xfrm>
            <a:custGeom>
              <a:avLst/>
              <a:gdLst/>
              <a:ahLst/>
              <a:cxnLst/>
              <a:rect l="l" t="t" r="r" b="b"/>
              <a:pathLst>
                <a:path w="631190" h="480695">
                  <a:moveTo>
                    <a:pt x="0" y="480333"/>
                  </a:moveTo>
                  <a:lnTo>
                    <a:pt x="630854" y="480333"/>
                  </a:lnTo>
                  <a:lnTo>
                    <a:pt x="630854" y="0"/>
                  </a:lnTo>
                  <a:lnTo>
                    <a:pt x="0" y="0"/>
                  </a:lnTo>
                  <a:lnTo>
                    <a:pt x="0" y="480333"/>
                  </a:lnTo>
                  <a:close/>
                </a:path>
              </a:pathLst>
            </a:custGeom>
            <a:solidFill>
              <a:srgbClr val="8CC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883769" y="2626777"/>
              <a:ext cx="892175" cy="591820"/>
            </a:xfrm>
            <a:custGeom>
              <a:avLst/>
              <a:gdLst/>
              <a:ahLst/>
              <a:cxnLst/>
              <a:rect l="l" t="t" r="r" b="b"/>
              <a:pathLst>
                <a:path w="892175" h="591819">
                  <a:moveTo>
                    <a:pt x="528821" y="0"/>
                  </a:moveTo>
                  <a:lnTo>
                    <a:pt x="442898" y="6588"/>
                  </a:lnTo>
                  <a:lnTo>
                    <a:pt x="395190" y="12797"/>
                  </a:lnTo>
                  <a:lnTo>
                    <a:pt x="350333" y="22301"/>
                  </a:lnTo>
                  <a:lnTo>
                    <a:pt x="267567" y="48023"/>
                  </a:lnTo>
                  <a:lnTo>
                    <a:pt x="191123" y="86418"/>
                  </a:lnTo>
                  <a:lnTo>
                    <a:pt x="156053" y="105679"/>
                  </a:lnTo>
                  <a:lnTo>
                    <a:pt x="98559" y="153450"/>
                  </a:lnTo>
                  <a:lnTo>
                    <a:pt x="50863" y="204768"/>
                  </a:lnTo>
                  <a:lnTo>
                    <a:pt x="18948" y="259129"/>
                  </a:lnTo>
                  <a:lnTo>
                    <a:pt x="3155" y="316694"/>
                  </a:lnTo>
                  <a:lnTo>
                    <a:pt x="0" y="348475"/>
                  </a:lnTo>
                  <a:lnTo>
                    <a:pt x="3155" y="377403"/>
                  </a:lnTo>
                  <a:lnTo>
                    <a:pt x="22117" y="431826"/>
                  </a:lnTo>
                  <a:lnTo>
                    <a:pt x="57175" y="479635"/>
                  </a:lnTo>
                  <a:lnTo>
                    <a:pt x="108357" y="521159"/>
                  </a:lnTo>
                  <a:lnTo>
                    <a:pt x="168689" y="553243"/>
                  </a:lnTo>
                  <a:lnTo>
                    <a:pt x="241988" y="575583"/>
                  </a:lnTo>
                  <a:lnTo>
                    <a:pt x="280521" y="582184"/>
                  </a:lnTo>
                  <a:lnTo>
                    <a:pt x="321904" y="588482"/>
                  </a:lnTo>
                  <a:lnTo>
                    <a:pt x="363288" y="591624"/>
                  </a:lnTo>
                  <a:lnTo>
                    <a:pt x="452379" y="585327"/>
                  </a:lnTo>
                  <a:lnTo>
                    <a:pt x="496919" y="578725"/>
                  </a:lnTo>
                  <a:lnTo>
                    <a:pt x="541775" y="569285"/>
                  </a:lnTo>
                  <a:lnTo>
                    <a:pt x="586314" y="556398"/>
                  </a:lnTo>
                  <a:lnTo>
                    <a:pt x="627698" y="543815"/>
                  </a:lnTo>
                  <a:lnTo>
                    <a:pt x="665925" y="524619"/>
                  </a:lnTo>
                  <a:lnTo>
                    <a:pt x="736056" y="486249"/>
                  </a:lnTo>
                  <a:lnTo>
                    <a:pt x="767958" y="463593"/>
                  </a:lnTo>
                  <a:lnTo>
                    <a:pt x="796705" y="438124"/>
                  </a:lnTo>
                  <a:lnTo>
                    <a:pt x="841256" y="386843"/>
                  </a:lnTo>
                  <a:lnTo>
                    <a:pt x="873160" y="332736"/>
                  </a:lnTo>
                  <a:lnTo>
                    <a:pt x="888953" y="275183"/>
                  </a:lnTo>
                  <a:lnTo>
                    <a:pt x="892108" y="243036"/>
                  </a:lnTo>
                  <a:lnTo>
                    <a:pt x="888953" y="214146"/>
                  </a:lnTo>
                  <a:lnTo>
                    <a:pt x="870004" y="160039"/>
                  </a:lnTo>
                  <a:lnTo>
                    <a:pt x="834933" y="111888"/>
                  </a:lnTo>
                  <a:lnTo>
                    <a:pt x="783763" y="70451"/>
                  </a:lnTo>
                  <a:lnTo>
                    <a:pt x="723419" y="38267"/>
                  </a:lnTo>
                  <a:lnTo>
                    <a:pt x="653289" y="15966"/>
                  </a:lnTo>
                  <a:lnTo>
                    <a:pt x="611906" y="9630"/>
                  </a:lnTo>
                  <a:lnTo>
                    <a:pt x="573678" y="3041"/>
                  </a:lnTo>
                  <a:lnTo>
                    <a:pt x="5288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4102" y="2761094"/>
              <a:ext cx="150059" cy="1918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2851" y="2748422"/>
              <a:ext cx="118156" cy="15006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705600" y="2687484"/>
              <a:ext cx="1277620" cy="1244600"/>
            </a:xfrm>
            <a:custGeom>
              <a:avLst/>
              <a:gdLst/>
              <a:ahLst/>
              <a:cxnLst/>
              <a:rect l="l" t="t" r="r" b="b"/>
              <a:pathLst>
                <a:path w="1277620" h="1244600">
                  <a:moveTo>
                    <a:pt x="1277505" y="988301"/>
                  </a:moveTo>
                  <a:lnTo>
                    <a:pt x="1264869" y="985151"/>
                  </a:lnTo>
                  <a:lnTo>
                    <a:pt x="1239278" y="975398"/>
                  </a:lnTo>
                  <a:lnTo>
                    <a:pt x="1223492" y="972248"/>
                  </a:lnTo>
                  <a:lnTo>
                    <a:pt x="1201064" y="969098"/>
                  </a:lnTo>
                  <a:lnTo>
                    <a:pt x="1178636" y="969098"/>
                  </a:lnTo>
                  <a:lnTo>
                    <a:pt x="1156512" y="972248"/>
                  </a:lnTo>
                  <a:lnTo>
                    <a:pt x="1147051" y="930732"/>
                  </a:lnTo>
                  <a:lnTo>
                    <a:pt x="1130935" y="889203"/>
                  </a:lnTo>
                  <a:lnTo>
                    <a:pt x="1110107" y="844537"/>
                  </a:lnTo>
                  <a:lnTo>
                    <a:pt x="1080071" y="796417"/>
                  </a:lnTo>
                  <a:lnTo>
                    <a:pt x="1041844" y="758037"/>
                  </a:lnTo>
                  <a:lnTo>
                    <a:pt x="996988" y="735711"/>
                  </a:lnTo>
                  <a:lnTo>
                    <a:pt x="971715" y="732548"/>
                  </a:lnTo>
                  <a:lnTo>
                    <a:pt x="961923" y="732548"/>
                  </a:lnTo>
                  <a:lnTo>
                    <a:pt x="981189" y="713371"/>
                  </a:lnTo>
                  <a:lnTo>
                    <a:pt x="1000137" y="694182"/>
                  </a:lnTo>
                  <a:lnTo>
                    <a:pt x="1002677" y="691032"/>
                  </a:lnTo>
                  <a:lnTo>
                    <a:pt x="1013091" y="678141"/>
                  </a:lnTo>
                  <a:lnTo>
                    <a:pt x="1022578" y="658952"/>
                  </a:lnTo>
                  <a:lnTo>
                    <a:pt x="1035215" y="620572"/>
                  </a:lnTo>
                  <a:lnTo>
                    <a:pt x="1038682" y="585343"/>
                  </a:lnTo>
                  <a:lnTo>
                    <a:pt x="1035215" y="553262"/>
                  </a:lnTo>
                  <a:lnTo>
                    <a:pt x="1032052" y="527786"/>
                  </a:lnTo>
                  <a:lnTo>
                    <a:pt x="1025728" y="505447"/>
                  </a:lnTo>
                  <a:lnTo>
                    <a:pt x="1035215" y="486257"/>
                  </a:lnTo>
                  <a:lnTo>
                    <a:pt x="1041844" y="470217"/>
                  </a:lnTo>
                  <a:lnTo>
                    <a:pt x="1044994" y="457314"/>
                  </a:lnTo>
                  <a:lnTo>
                    <a:pt x="1044994" y="447878"/>
                  </a:lnTo>
                  <a:lnTo>
                    <a:pt x="1041844" y="441274"/>
                  </a:lnTo>
                  <a:lnTo>
                    <a:pt x="1038682" y="434975"/>
                  </a:lnTo>
                  <a:lnTo>
                    <a:pt x="1032052" y="431838"/>
                  </a:lnTo>
                  <a:lnTo>
                    <a:pt x="1003617" y="431838"/>
                  </a:lnTo>
                  <a:lnTo>
                    <a:pt x="987501" y="434975"/>
                  </a:lnTo>
                  <a:lnTo>
                    <a:pt x="968552" y="438137"/>
                  </a:lnTo>
                  <a:lnTo>
                    <a:pt x="939812" y="470217"/>
                  </a:lnTo>
                  <a:lnTo>
                    <a:pt x="926858" y="492544"/>
                  </a:lnTo>
                  <a:lnTo>
                    <a:pt x="923696" y="502297"/>
                  </a:lnTo>
                  <a:lnTo>
                    <a:pt x="923696" y="508584"/>
                  </a:lnTo>
                  <a:lnTo>
                    <a:pt x="926858" y="514883"/>
                  </a:lnTo>
                  <a:lnTo>
                    <a:pt x="930325" y="518020"/>
                  </a:lnTo>
                  <a:lnTo>
                    <a:pt x="939812" y="524624"/>
                  </a:lnTo>
                  <a:lnTo>
                    <a:pt x="965403" y="524624"/>
                  </a:lnTo>
                  <a:lnTo>
                    <a:pt x="978039" y="569302"/>
                  </a:lnTo>
                  <a:lnTo>
                    <a:pt x="981189" y="604532"/>
                  </a:lnTo>
                  <a:lnTo>
                    <a:pt x="978039" y="633476"/>
                  </a:lnTo>
                  <a:lnTo>
                    <a:pt x="968552" y="655802"/>
                  </a:lnTo>
                  <a:lnTo>
                    <a:pt x="955598" y="671842"/>
                  </a:lnTo>
                  <a:lnTo>
                    <a:pt x="936650" y="681278"/>
                  </a:lnTo>
                  <a:lnTo>
                    <a:pt x="934516" y="681888"/>
                  </a:lnTo>
                  <a:lnTo>
                    <a:pt x="934516" y="739317"/>
                  </a:lnTo>
                  <a:lnTo>
                    <a:pt x="831456" y="821893"/>
                  </a:lnTo>
                  <a:lnTo>
                    <a:pt x="846201" y="753783"/>
                  </a:lnTo>
                  <a:lnTo>
                    <a:pt x="885469" y="748601"/>
                  </a:lnTo>
                  <a:lnTo>
                    <a:pt x="923696" y="741984"/>
                  </a:lnTo>
                  <a:lnTo>
                    <a:pt x="934516" y="739317"/>
                  </a:lnTo>
                  <a:lnTo>
                    <a:pt x="934516" y="681888"/>
                  </a:lnTo>
                  <a:lnTo>
                    <a:pt x="914222" y="687578"/>
                  </a:lnTo>
                  <a:lnTo>
                    <a:pt x="891794" y="691032"/>
                  </a:lnTo>
                  <a:lnTo>
                    <a:pt x="869683" y="687578"/>
                  </a:lnTo>
                  <a:lnTo>
                    <a:pt x="860767" y="686485"/>
                  </a:lnTo>
                  <a:lnTo>
                    <a:pt x="886815" y="566153"/>
                  </a:lnTo>
                  <a:lnTo>
                    <a:pt x="911059" y="454177"/>
                  </a:lnTo>
                  <a:lnTo>
                    <a:pt x="898423" y="463918"/>
                  </a:lnTo>
                  <a:lnTo>
                    <a:pt x="869683" y="483108"/>
                  </a:lnTo>
                  <a:lnTo>
                    <a:pt x="821969" y="508584"/>
                  </a:lnTo>
                  <a:lnTo>
                    <a:pt x="755015" y="537527"/>
                  </a:lnTo>
                  <a:lnTo>
                    <a:pt x="716788" y="546963"/>
                  </a:lnTo>
                  <a:lnTo>
                    <a:pt x="671931" y="556717"/>
                  </a:lnTo>
                  <a:lnTo>
                    <a:pt x="624217" y="563003"/>
                  </a:lnTo>
                  <a:lnTo>
                    <a:pt x="570204" y="566153"/>
                  </a:lnTo>
                  <a:lnTo>
                    <a:pt x="512699" y="563003"/>
                  </a:lnTo>
                  <a:lnTo>
                    <a:pt x="452056" y="553262"/>
                  </a:lnTo>
                  <a:lnTo>
                    <a:pt x="388556" y="540677"/>
                  </a:lnTo>
                  <a:lnTo>
                    <a:pt x="321576" y="518020"/>
                  </a:lnTo>
                  <a:lnTo>
                    <a:pt x="315264" y="543826"/>
                  </a:lnTo>
                  <a:lnTo>
                    <a:pt x="312343" y="570814"/>
                  </a:lnTo>
                  <a:lnTo>
                    <a:pt x="193954" y="505447"/>
                  </a:lnTo>
                  <a:lnTo>
                    <a:pt x="108038" y="451027"/>
                  </a:lnTo>
                  <a:lnTo>
                    <a:pt x="79286" y="434975"/>
                  </a:lnTo>
                  <a:lnTo>
                    <a:pt x="66649" y="425551"/>
                  </a:lnTo>
                  <a:lnTo>
                    <a:pt x="63487" y="377418"/>
                  </a:lnTo>
                  <a:lnTo>
                    <a:pt x="60020" y="332752"/>
                  </a:lnTo>
                  <a:lnTo>
                    <a:pt x="60020" y="275196"/>
                  </a:lnTo>
                  <a:lnTo>
                    <a:pt x="66649" y="217627"/>
                  </a:lnTo>
                  <a:lnTo>
                    <a:pt x="69811" y="188671"/>
                  </a:lnTo>
                  <a:lnTo>
                    <a:pt x="82448" y="140893"/>
                  </a:lnTo>
                  <a:lnTo>
                    <a:pt x="104876" y="105676"/>
                  </a:lnTo>
                  <a:lnTo>
                    <a:pt x="120675" y="95910"/>
                  </a:lnTo>
                  <a:lnTo>
                    <a:pt x="130149" y="102501"/>
                  </a:lnTo>
                  <a:lnTo>
                    <a:pt x="149415" y="111887"/>
                  </a:lnTo>
                  <a:lnTo>
                    <a:pt x="162052" y="115049"/>
                  </a:lnTo>
                  <a:lnTo>
                    <a:pt x="175006" y="111887"/>
                  </a:lnTo>
                  <a:lnTo>
                    <a:pt x="187642" y="105676"/>
                  </a:lnTo>
                  <a:lnTo>
                    <a:pt x="193382" y="95910"/>
                  </a:lnTo>
                  <a:lnTo>
                    <a:pt x="197116" y="89585"/>
                  </a:lnTo>
                  <a:lnTo>
                    <a:pt x="260934" y="73609"/>
                  </a:lnTo>
                  <a:lnTo>
                    <a:pt x="257771" y="57518"/>
                  </a:lnTo>
                  <a:lnTo>
                    <a:pt x="251447" y="44983"/>
                  </a:lnTo>
                  <a:lnTo>
                    <a:pt x="241985" y="28879"/>
                  </a:lnTo>
                  <a:lnTo>
                    <a:pt x="225869" y="12788"/>
                  </a:lnTo>
                  <a:lnTo>
                    <a:pt x="213233" y="9753"/>
                  </a:lnTo>
                  <a:lnTo>
                    <a:pt x="200279" y="3416"/>
                  </a:lnTo>
                  <a:lnTo>
                    <a:pt x="181317" y="0"/>
                  </a:lnTo>
                  <a:lnTo>
                    <a:pt x="139941" y="0"/>
                  </a:lnTo>
                  <a:lnTo>
                    <a:pt x="28422" y="99339"/>
                  </a:lnTo>
                  <a:lnTo>
                    <a:pt x="15468" y="147104"/>
                  </a:lnTo>
                  <a:lnTo>
                    <a:pt x="5994" y="201599"/>
                  </a:lnTo>
                  <a:lnTo>
                    <a:pt x="0" y="262242"/>
                  </a:lnTo>
                  <a:lnTo>
                    <a:pt x="0" y="388594"/>
                  </a:lnTo>
                  <a:lnTo>
                    <a:pt x="9156" y="431838"/>
                  </a:lnTo>
                  <a:lnTo>
                    <a:pt x="31584" y="486257"/>
                  </a:lnTo>
                  <a:lnTo>
                    <a:pt x="302552" y="658609"/>
                  </a:lnTo>
                  <a:lnTo>
                    <a:pt x="302310" y="662101"/>
                  </a:lnTo>
                  <a:lnTo>
                    <a:pt x="305473" y="713371"/>
                  </a:lnTo>
                  <a:lnTo>
                    <a:pt x="308635" y="764324"/>
                  </a:lnTo>
                  <a:lnTo>
                    <a:pt x="321576" y="818743"/>
                  </a:lnTo>
                  <a:lnTo>
                    <a:pt x="340537" y="870026"/>
                  </a:lnTo>
                  <a:lnTo>
                    <a:pt x="369290" y="914692"/>
                  </a:lnTo>
                  <a:lnTo>
                    <a:pt x="407517" y="956208"/>
                  </a:lnTo>
                  <a:lnTo>
                    <a:pt x="458685" y="985151"/>
                  </a:lnTo>
                  <a:lnTo>
                    <a:pt x="522185" y="1007478"/>
                  </a:lnTo>
                  <a:lnTo>
                    <a:pt x="601802" y="1013777"/>
                  </a:lnTo>
                  <a:lnTo>
                    <a:pt x="694347" y="1007478"/>
                  </a:lnTo>
                  <a:lnTo>
                    <a:pt x="748690" y="994575"/>
                  </a:lnTo>
                  <a:lnTo>
                    <a:pt x="805865" y="982002"/>
                  </a:lnTo>
                  <a:lnTo>
                    <a:pt x="818502" y="972248"/>
                  </a:lnTo>
                  <a:lnTo>
                    <a:pt x="860539" y="944664"/>
                  </a:lnTo>
                  <a:lnTo>
                    <a:pt x="869683" y="949909"/>
                  </a:lnTo>
                  <a:lnTo>
                    <a:pt x="917371" y="988301"/>
                  </a:lnTo>
                  <a:lnTo>
                    <a:pt x="942962" y="1023518"/>
                  </a:lnTo>
                  <a:lnTo>
                    <a:pt x="952449" y="1045857"/>
                  </a:lnTo>
                  <a:lnTo>
                    <a:pt x="965403" y="1071333"/>
                  </a:lnTo>
                  <a:lnTo>
                    <a:pt x="971715" y="1100277"/>
                  </a:lnTo>
                  <a:lnTo>
                    <a:pt x="978039" y="1132357"/>
                  </a:lnTo>
                  <a:lnTo>
                    <a:pt x="981189" y="1167282"/>
                  </a:lnTo>
                  <a:lnTo>
                    <a:pt x="981189" y="1205649"/>
                  </a:lnTo>
                  <a:lnTo>
                    <a:pt x="987501" y="1212265"/>
                  </a:lnTo>
                  <a:lnTo>
                    <a:pt x="1009942" y="1224838"/>
                  </a:lnTo>
                  <a:lnTo>
                    <a:pt x="1028890" y="1231442"/>
                  </a:lnTo>
                  <a:lnTo>
                    <a:pt x="1048169" y="1234592"/>
                  </a:lnTo>
                  <a:lnTo>
                    <a:pt x="1073746" y="1240891"/>
                  </a:lnTo>
                  <a:lnTo>
                    <a:pt x="1102182" y="1240891"/>
                  </a:lnTo>
                  <a:lnTo>
                    <a:pt x="1127772" y="1244028"/>
                  </a:lnTo>
                  <a:lnTo>
                    <a:pt x="1150200" y="1244028"/>
                  </a:lnTo>
                  <a:lnTo>
                    <a:pt x="1169149" y="1240891"/>
                  </a:lnTo>
                  <a:lnTo>
                    <a:pt x="1175473" y="1237742"/>
                  </a:lnTo>
                  <a:lnTo>
                    <a:pt x="1178636" y="1234592"/>
                  </a:lnTo>
                  <a:lnTo>
                    <a:pt x="1178636" y="1228305"/>
                  </a:lnTo>
                  <a:lnTo>
                    <a:pt x="1172324" y="1221701"/>
                  </a:lnTo>
                  <a:lnTo>
                    <a:pt x="1159687" y="1212265"/>
                  </a:lnTo>
                  <a:lnTo>
                    <a:pt x="1140409" y="1199362"/>
                  </a:lnTo>
                  <a:lnTo>
                    <a:pt x="1076909" y="1170736"/>
                  </a:lnTo>
                  <a:lnTo>
                    <a:pt x="1057630" y="1125753"/>
                  </a:lnTo>
                  <a:lnTo>
                    <a:pt x="1038682" y="1081087"/>
                  </a:lnTo>
                  <a:lnTo>
                    <a:pt x="1013091" y="1029817"/>
                  </a:lnTo>
                  <a:lnTo>
                    <a:pt x="984351" y="978852"/>
                  </a:lnTo>
                  <a:lnTo>
                    <a:pt x="955598" y="933869"/>
                  </a:lnTo>
                  <a:lnTo>
                    <a:pt x="926122" y="901611"/>
                  </a:lnTo>
                  <a:lnTo>
                    <a:pt x="1013091" y="844537"/>
                  </a:lnTo>
                  <a:lnTo>
                    <a:pt x="1070267" y="927582"/>
                  </a:lnTo>
                  <a:lnTo>
                    <a:pt x="1089545" y="962812"/>
                  </a:lnTo>
                  <a:lnTo>
                    <a:pt x="1108494" y="998042"/>
                  </a:lnTo>
                  <a:lnTo>
                    <a:pt x="1124610" y="1045857"/>
                  </a:lnTo>
                  <a:lnTo>
                    <a:pt x="1124610" y="1061897"/>
                  </a:lnTo>
                  <a:lnTo>
                    <a:pt x="1156512" y="1061897"/>
                  </a:lnTo>
                  <a:lnTo>
                    <a:pt x="1175473" y="1058748"/>
                  </a:lnTo>
                  <a:lnTo>
                    <a:pt x="1201064" y="1049007"/>
                  </a:lnTo>
                  <a:lnTo>
                    <a:pt x="1226642" y="1036421"/>
                  </a:lnTo>
                  <a:lnTo>
                    <a:pt x="1251915" y="1017231"/>
                  </a:lnTo>
                  <a:lnTo>
                    <a:pt x="1277505" y="9883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801468" y="2362200"/>
              <a:ext cx="425450" cy="431165"/>
            </a:xfrm>
            <a:custGeom>
              <a:avLst/>
              <a:gdLst/>
              <a:ahLst/>
              <a:cxnLst/>
              <a:rect l="l" t="t" r="r" b="b"/>
              <a:pathLst>
                <a:path w="425450" h="431164">
                  <a:moveTo>
                    <a:pt x="130779" y="235940"/>
                  </a:moveTo>
                  <a:lnTo>
                    <a:pt x="137104" y="328695"/>
                  </a:lnTo>
                  <a:lnTo>
                    <a:pt x="143416" y="395725"/>
                  </a:lnTo>
                  <a:lnTo>
                    <a:pt x="146585" y="430952"/>
                  </a:lnTo>
                  <a:lnTo>
                    <a:pt x="184825" y="322105"/>
                  </a:lnTo>
                  <a:lnTo>
                    <a:pt x="341158" y="322105"/>
                  </a:lnTo>
                  <a:lnTo>
                    <a:pt x="347458" y="315770"/>
                  </a:lnTo>
                  <a:lnTo>
                    <a:pt x="363237" y="302845"/>
                  </a:lnTo>
                  <a:lnTo>
                    <a:pt x="388942" y="277375"/>
                  </a:lnTo>
                  <a:lnTo>
                    <a:pt x="232801" y="277375"/>
                  </a:lnTo>
                  <a:lnTo>
                    <a:pt x="207223" y="274208"/>
                  </a:lnTo>
                  <a:lnTo>
                    <a:pt x="184825" y="267619"/>
                  </a:lnTo>
                  <a:lnTo>
                    <a:pt x="130779" y="235940"/>
                  </a:lnTo>
                  <a:close/>
                </a:path>
                <a:path w="425450" h="431164">
                  <a:moveTo>
                    <a:pt x="341158" y="322105"/>
                  </a:moveTo>
                  <a:lnTo>
                    <a:pt x="184825" y="322105"/>
                  </a:lnTo>
                  <a:lnTo>
                    <a:pt x="207223" y="331862"/>
                  </a:lnTo>
                  <a:lnTo>
                    <a:pt x="226183" y="338071"/>
                  </a:lnTo>
                  <a:lnTo>
                    <a:pt x="248579" y="344407"/>
                  </a:lnTo>
                  <a:lnTo>
                    <a:pt x="274158" y="347828"/>
                  </a:lnTo>
                  <a:lnTo>
                    <a:pt x="290065" y="344407"/>
                  </a:lnTo>
                  <a:lnTo>
                    <a:pt x="302663" y="341238"/>
                  </a:lnTo>
                  <a:lnTo>
                    <a:pt x="318697" y="335029"/>
                  </a:lnTo>
                  <a:lnTo>
                    <a:pt x="334604" y="328695"/>
                  </a:lnTo>
                  <a:lnTo>
                    <a:pt x="341158" y="322105"/>
                  </a:lnTo>
                  <a:close/>
                </a:path>
                <a:path w="425450" h="431164">
                  <a:moveTo>
                    <a:pt x="368562" y="66398"/>
                  </a:moveTo>
                  <a:lnTo>
                    <a:pt x="159539" y="66398"/>
                  </a:lnTo>
                  <a:lnTo>
                    <a:pt x="181644" y="69439"/>
                  </a:lnTo>
                  <a:lnTo>
                    <a:pt x="207223" y="72607"/>
                  </a:lnTo>
                  <a:lnTo>
                    <a:pt x="251762" y="85531"/>
                  </a:lnTo>
                  <a:lnTo>
                    <a:pt x="293119" y="101624"/>
                  </a:lnTo>
                  <a:lnTo>
                    <a:pt x="312461" y="111000"/>
                  </a:lnTo>
                  <a:lnTo>
                    <a:pt x="325060" y="123925"/>
                  </a:lnTo>
                  <a:lnTo>
                    <a:pt x="341222" y="139891"/>
                  </a:lnTo>
                  <a:lnTo>
                    <a:pt x="350639" y="155983"/>
                  </a:lnTo>
                  <a:lnTo>
                    <a:pt x="353819" y="168528"/>
                  </a:lnTo>
                  <a:lnTo>
                    <a:pt x="357000" y="181453"/>
                  </a:lnTo>
                  <a:lnTo>
                    <a:pt x="353819" y="197545"/>
                  </a:lnTo>
                  <a:lnTo>
                    <a:pt x="347458" y="213512"/>
                  </a:lnTo>
                  <a:lnTo>
                    <a:pt x="334604" y="232773"/>
                  </a:lnTo>
                  <a:lnTo>
                    <a:pt x="318697" y="245317"/>
                  </a:lnTo>
                  <a:lnTo>
                    <a:pt x="299482" y="261410"/>
                  </a:lnTo>
                  <a:lnTo>
                    <a:pt x="277340" y="271166"/>
                  </a:lnTo>
                  <a:lnTo>
                    <a:pt x="254943" y="277375"/>
                  </a:lnTo>
                  <a:lnTo>
                    <a:pt x="388942" y="277375"/>
                  </a:lnTo>
                  <a:lnTo>
                    <a:pt x="407776" y="248485"/>
                  </a:lnTo>
                  <a:lnTo>
                    <a:pt x="417574" y="232773"/>
                  </a:lnTo>
                  <a:lnTo>
                    <a:pt x="420756" y="216679"/>
                  </a:lnTo>
                  <a:lnTo>
                    <a:pt x="424954" y="206144"/>
                  </a:lnTo>
                  <a:lnTo>
                    <a:pt x="424954" y="161800"/>
                  </a:lnTo>
                  <a:lnTo>
                    <a:pt x="423937" y="152562"/>
                  </a:lnTo>
                  <a:lnTo>
                    <a:pt x="414520" y="123925"/>
                  </a:lnTo>
                  <a:lnTo>
                    <a:pt x="395178" y="94908"/>
                  </a:lnTo>
                  <a:lnTo>
                    <a:pt x="372780" y="69439"/>
                  </a:lnTo>
                  <a:lnTo>
                    <a:pt x="368562" y="66398"/>
                  </a:lnTo>
                  <a:close/>
                </a:path>
                <a:path w="425450" h="431164">
                  <a:moveTo>
                    <a:pt x="197093" y="0"/>
                  </a:moveTo>
                  <a:lnTo>
                    <a:pt x="108111" y="0"/>
                  </a:lnTo>
                  <a:lnTo>
                    <a:pt x="89397" y="5575"/>
                  </a:lnTo>
                  <a:lnTo>
                    <a:pt x="66974" y="15078"/>
                  </a:lnTo>
                  <a:lnTo>
                    <a:pt x="44540" y="28003"/>
                  </a:lnTo>
                  <a:lnTo>
                    <a:pt x="25591" y="43969"/>
                  </a:lnTo>
                  <a:lnTo>
                    <a:pt x="16111" y="56640"/>
                  </a:lnTo>
                  <a:lnTo>
                    <a:pt x="6324" y="69439"/>
                  </a:lnTo>
                  <a:lnTo>
                    <a:pt x="0" y="82364"/>
                  </a:lnTo>
                  <a:lnTo>
                    <a:pt x="0" y="101624"/>
                  </a:lnTo>
                  <a:lnTo>
                    <a:pt x="3155" y="120757"/>
                  </a:lnTo>
                  <a:lnTo>
                    <a:pt x="12636" y="139891"/>
                  </a:lnTo>
                  <a:lnTo>
                    <a:pt x="25591" y="155983"/>
                  </a:lnTo>
                  <a:lnTo>
                    <a:pt x="44540" y="165487"/>
                  </a:lnTo>
                  <a:lnTo>
                    <a:pt x="79611" y="104665"/>
                  </a:lnTo>
                  <a:lnTo>
                    <a:pt x="70130" y="98456"/>
                  </a:lnTo>
                  <a:lnTo>
                    <a:pt x="76455" y="91867"/>
                  </a:lnTo>
                  <a:lnTo>
                    <a:pt x="95721" y="79195"/>
                  </a:lnTo>
                  <a:lnTo>
                    <a:pt x="98877" y="79195"/>
                  </a:lnTo>
                  <a:lnTo>
                    <a:pt x="111513" y="75774"/>
                  </a:lnTo>
                  <a:lnTo>
                    <a:pt x="124468" y="69439"/>
                  </a:lnTo>
                  <a:lnTo>
                    <a:pt x="159539" y="66398"/>
                  </a:lnTo>
                  <a:lnTo>
                    <a:pt x="368562" y="66398"/>
                  </a:lnTo>
                  <a:lnTo>
                    <a:pt x="350639" y="53473"/>
                  </a:lnTo>
                  <a:lnTo>
                    <a:pt x="328241" y="40801"/>
                  </a:lnTo>
                  <a:lnTo>
                    <a:pt x="302663" y="28003"/>
                  </a:lnTo>
                  <a:lnTo>
                    <a:pt x="277340" y="15078"/>
                  </a:lnTo>
                  <a:lnTo>
                    <a:pt x="219820" y="2534"/>
                  </a:lnTo>
                  <a:lnTo>
                    <a:pt x="197093" y="0"/>
                  </a:lnTo>
                  <a:close/>
                </a:path>
              </a:pathLst>
            </a:custGeom>
            <a:solidFill>
              <a:srgbClr val="8CC63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94034" y="2809118"/>
              <a:ext cx="114658" cy="11516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23904" y="2444564"/>
              <a:ext cx="102033" cy="99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50818" y="2997895"/>
              <a:ext cx="172162" cy="10223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997773" y="6285555"/>
            <a:ext cx="1016635" cy="52006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solidFill>
                  <a:srgbClr val="FFFFFF"/>
                </a:solidFill>
                <a:latin typeface="Arial MT"/>
                <a:cs typeface="Arial MT"/>
                <a:hlinkClick r:id="rId8"/>
              </a:rPr>
              <a:t>www.dvnetwork.org</a:t>
            </a:r>
            <a:endParaRPr sz="900">
              <a:latin typeface="Arial MT"/>
              <a:cs typeface="Arial MT"/>
            </a:endParaRPr>
          </a:p>
          <a:p>
            <a:pPr marL="12700" marR="358775">
              <a:lnSpc>
                <a:spcPct val="133700"/>
              </a:lnSpc>
            </a:pP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/dvnetwork </a:t>
            </a:r>
            <a:r>
              <a:rPr dirty="0" sz="9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@dvnetwork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7640" y="292101"/>
            <a:ext cx="542544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59965" algn="l"/>
              </a:tabLst>
            </a:pPr>
            <a:r>
              <a:rPr dirty="0" sz="4000" spc="-5"/>
              <a:t>W</a:t>
            </a:r>
            <a:r>
              <a:rPr dirty="0" sz="4000"/>
              <a:t>H</a:t>
            </a:r>
            <a:r>
              <a:rPr dirty="0" sz="4000" spc="-300"/>
              <a:t>A</a:t>
            </a:r>
            <a:r>
              <a:rPr dirty="0" sz="4000"/>
              <a:t>T</a:t>
            </a:r>
            <a:r>
              <a:rPr dirty="0" sz="4000" spc="-5"/>
              <a:t> I</a:t>
            </a:r>
            <a:r>
              <a:rPr dirty="0" sz="4000"/>
              <a:t>S	DAS</a:t>
            </a:r>
            <a:r>
              <a:rPr dirty="0" sz="4000" spc="-300"/>
              <a:t>V</a:t>
            </a:r>
            <a:r>
              <a:rPr dirty="0" sz="4000"/>
              <a:t>ANDH?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7997773" y="6285555"/>
            <a:ext cx="1016635" cy="52006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solidFill>
                  <a:srgbClr val="FFFFFF"/>
                </a:solidFill>
                <a:latin typeface="Arial MT"/>
                <a:cs typeface="Arial MT"/>
                <a:hlinkClick r:id="rId2"/>
              </a:rPr>
              <a:t>www.dvnetwork.org</a:t>
            </a:r>
            <a:endParaRPr sz="900">
              <a:latin typeface="Arial MT"/>
              <a:cs typeface="Arial MT"/>
            </a:endParaRPr>
          </a:p>
          <a:p>
            <a:pPr marL="12700" marR="358775">
              <a:lnSpc>
                <a:spcPct val="133700"/>
              </a:lnSpc>
            </a:pP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/dvnetwork </a:t>
            </a:r>
            <a:r>
              <a:rPr dirty="0" sz="9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@dvnetwork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920" y="2000505"/>
            <a:ext cx="8336280" cy="2153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110">
                <a:solidFill>
                  <a:srgbClr val="C5E1FE"/>
                </a:solidFill>
                <a:latin typeface="Microsoft Sans Serif"/>
                <a:cs typeface="Microsoft Sans Serif"/>
              </a:rPr>
              <a:t>🞇</a:t>
            </a:r>
            <a:r>
              <a:rPr dirty="0" sz="3300" spc="35">
                <a:solidFill>
                  <a:srgbClr val="C5E1FE"/>
                </a:solidFill>
                <a:latin typeface="Microsoft Sans Serif"/>
                <a:cs typeface="Microsoft Sans Serif"/>
              </a:rPr>
              <a:t> </a:t>
            </a:r>
            <a:r>
              <a:rPr dirty="0" sz="3300">
                <a:solidFill>
                  <a:srgbClr val="4875A8"/>
                </a:solidFill>
                <a:latin typeface="Arial MT"/>
                <a:cs typeface="Arial MT"/>
              </a:rPr>
              <a:t>Dasvandh</a:t>
            </a:r>
            <a:r>
              <a:rPr dirty="0" sz="3300" spc="-5">
                <a:solidFill>
                  <a:srgbClr val="4875A8"/>
                </a:solidFill>
                <a:latin typeface="Arial MT"/>
                <a:cs typeface="Arial MT"/>
              </a:rPr>
              <a:t> literally</a:t>
            </a:r>
            <a:r>
              <a:rPr dirty="0" sz="33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3300">
                <a:solidFill>
                  <a:srgbClr val="4875A8"/>
                </a:solidFill>
                <a:latin typeface="Arial MT"/>
                <a:cs typeface="Arial MT"/>
              </a:rPr>
              <a:t>means</a:t>
            </a:r>
            <a:r>
              <a:rPr dirty="0" sz="33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3300">
                <a:solidFill>
                  <a:srgbClr val="4875A8"/>
                </a:solidFill>
                <a:latin typeface="Arial MT"/>
                <a:cs typeface="Arial MT"/>
              </a:rPr>
              <a:t>“one</a:t>
            </a:r>
            <a:r>
              <a:rPr dirty="0" sz="3300" spc="-5">
                <a:solidFill>
                  <a:srgbClr val="4875A8"/>
                </a:solidFill>
                <a:latin typeface="Arial MT"/>
                <a:cs typeface="Arial MT"/>
              </a:rPr>
              <a:t> tenth of”</a:t>
            </a:r>
            <a:endParaRPr sz="3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300" spc="-110">
                <a:solidFill>
                  <a:srgbClr val="C5E1FE"/>
                </a:solidFill>
                <a:latin typeface="Microsoft Sans Serif"/>
                <a:cs typeface="Microsoft Sans Serif"/>
              </a:rPr>
              <a:t>🞇</a:t>
            </a:r>
            <a:r>
              <a:rPr dirty="0" sz="3300" spc="30">
                <a:solidFill>
                  <a:srgbClr val="C5E1FE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5">
                <a:solidFill>
                  <a:srgbClr val="4875A8"/>
                </a:solidFill>
                <a:latin typeface="Arial MT"/>
                <a:cs typeface="Arial MT"/>
              </a:rPr>
              <a:t>Refers</a:t>
            </a:r>
            <a:r>
              <a:rPr dirty="0" sz="33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3300" spc="-5">
                <a:solidFill>
                  <a:srgbClr val="4875A8"/>
                </a:solidFill>
                <a:latin typeface="Arial MT"/>
                <a:cs typeface="Arial MT"/>
              </a:rPr>
              <a:t>to</a:t>
            </a:r>
            <a:r>
              <a:rPr dirty="0" sz="33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3300" spc="-5">
                <a:solidFill>
                  <a:srgbClr val="4875A8"/>
                </a:solidFill>
                <a:latin typeface="Arial MT"/>
                <a:cs typeface="Arial MT"/>
              </a:rPr>
              <a:t>the </a:t>
            </a:r>
            <a:r>
              <a:rPr dirty="0" sz="3300">
                <a:solidFill>
                  <a:srgbClr val="4875A8"/>
                </a:solidFill>
                <a:latin typeface="Arial MT"/>
                <a:cs typeface="Arial MT"/>
              </a:rPr>
              <a:t>act</a:t>
            </a:r>
            <a:r>
              <a:rPr dirty="0" sz="3300" spc="-1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3300">
                <a:solidFill>
                  <a:srgbClr val="4875A8"/>
                </a:solidFill>
                <a:latin typeface="Arial MT"/>
                <a:cs typeface="Arial MT"/>
              </a:rPr>
              <a:t>of</a:t>
            </a:r>
            <a:r>
              <a:rPr dirty="0" sz="33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3300">
                <a:solidFill>
                  <a:srgbClr val="4875A8"/>
                </a:solidFill>
                <a:latin typeface="Arial MT"/>
                <a:cs typeface="Arial MT"/>
              </a:rPr>
              <a:t>sharing</a:t>
            </a:r>
            <a:r>
              <a:rPr dirty="0" sz="33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3300">
                <a:solidFill>
                  <a:srgbClr val="4875A8"/>
                </a:solidFill>
                <a:latin typeface="Arial MT"/>
                <a:cs typeface="Arial MT"/>
              </a:rPr>
              <a:t>10%</a:t>
            </a:r>
            <a:endParaRPr sz="3300">
              <a:latin typeface="Arial MT"/>
              <a:cs typeface="Arial MT"/>
            </a:endParaRPr>
          </a:p>
          <a:p>
            <a:pPr marL="549275">
              <a:lnSpc>
                <a:spcPct val="100000"/>
              </a:lnSpc>
              <a:spcBef>
                <a:spcPts val="1340"/>
              </a:spcBef>
            </a:pPr>
            <a:r>
              <a:rPr dirty="0" sz="3300">
                <a:solidFill>
                  <a:srgbClr val="4875A8"/>
                </a:solidFill>
                <a:latin typeface="Arial MT"/>
                <a:cs typeface="Arial MT"/>
              </a:rPr>
              <a:t>of</a:t>
            </a:r>
            <a:r>
              <a:rPr dirty="0" sz="3300" spc="-2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3300">
                <a:solidFill>
                  <a:srgbClr val="4875A8"/>
                </a:solidFill>
                <a:latin typeface="Arial MT"/>
                <a:cs typeface="Arial MT"/>
              </a:rPr>
              <a:t>a</a:t>
            </a:r>
            <a:r>
              <a:rPr dirty="0" sz="3300" spc="-10">
                <a:solidFill>
                  <a:srgbClr val="4875A8"/>
                </a:solidFill>
                <a:latin typeface="Arial MT"/>
                <a:cs typeface="Arial MT"/>
              </a:rPr>
              <a:t> person’s</a:t>
            </a:r>
            <a:r>
              <a:rPr dirty="0" sz="3300" spc="-1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3300">
                <a:solidFill>
                  <a:srgbClr val="4875A8"/>
                </a:solidFill>
                <a:latin typeface="Arial MT"/>
                <a:cs typeface="Arial MT"/>
              </a:rPr>
              <a:t>income,</a:t>
            </a:r>
            <a:r>
              <a:rPr dirty="0" sz="3300" spc="-1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3300">
                <a:solidFill>
                  <a:srgbClr val="4875A8"/>
                </a:solidFill>
                <a:latin typeface="Arial MT"/>
                <a:cs typeface="Arial MT"/>
              </a:rPr>
              <a:t>resources,</a:t>
            </a:r>
            <a:r>
              <a:rPr dirty="0" sz="3300" spc="-1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3300">
                <a:solidFill>
                  <a:srgbClr val="4875A8"/>
                </a:solidFill>
                <a:latin typeface="Arial MT"/>
                <a:cs typeface="Arial MT"/>
              </a:rPr>
              <a:t>and</a:t>
            </a:r>
            <a:r>
              <a:rPr dirty="0" sz="33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3300" spc="-5">
                <a:solidFill>
                  <a:srgbClr val="4875A8"/>
                </a:solidFill>
                <a:latin typeface="Arial MT"/>
                <a:cs typeface="Arial MT"/>
              </a:rPr>
              <a:t>time</a:t>
            </a:r>
            <a:endParaRPr sz="3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196" y="1208881"/>
            <a:ext cx="8637905" cy="2260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953135">
              <a:lnSpc>
                <a:spcPct val="135800"/>
              </a:lnSpc>
              <a:spcBef>
                <a:spcPts val="100"/>
              </a:spcBef>
              <a:tabLst>
                <a:tab pos="4623435" algn="l"/>
                <a:tab pos="5842000" algn="l"/>
              </a:tabLst>
            </a:pPr>
            <a:r>
              <a:rPr dirty="0" sz="5400" spc="-5"/>
              <a:t>What</a:t>
            </a:r>
            <a:r>
              <a:rPr dirty="0" sz="5400"/>
              <a:t> </a:t>
            </a:r>
            <a:r>
              <a:rPr dirty="0" sz="5400" spc="-5"/>
              <a:t>does	the	word </a:t>
            </a:r>
            <a:r>
              <a:rPr dirty="0" sz="5400"/>
              <a:t> </a:t>
            </a:r>
            <a:r>
              <a:rPr dirty="0" sz="5400" spc="-5"/>
              <a:t>“Dasvandh”</a:t>
            </a:r>
            <a:r>
              <a:rPr dirty="0" sz="5400" spc="-25"/>
              <a:t> </a:t>
            </a:r>
            <a:r>
              <a:rPr dirty="0" sz="5400"/>
              <a:t>mean</a:t>
            </a:r>
            <a:r>
              <a:rPr dirty="0" sz="5400" spc="-25"/>
              <a:t> </a:t>
            </a:r>
            <a:r>
              <a:rPr dirty="0" sz="5400"/>
              <a:t>to</a:t>
            </a:r>
            <a:r>
              <a:rPr dirty="0" sz="5400" spc="-20"/>
              <a:t> </a:t>
            </a:r>
            <a:r>
              <a:rPr dirty="0" sz="5400" spc="-5"/>
              <a:t>you?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7997773" y="6285555"/>
            <a:ext cx="1016635" cy="52006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solidFill>
                  <a:srgbClr val="FFFFFF"/>
                </a:solidFill>
                <a:latin typeface="Arial MT"/>
                <a:cs typeface="Arial MT"/>
                <a:hlinkClick r:id="rId2"/>
              </a:rPr>
              <a:t>www.dvnetwork.org</a:t>
            </a:r>
            <a:endParaRPr sz="900">
              <a:latin typeface="Arial MT"/>
              <a:cs typeface="Arial MT"/>
            </a:endParaRPr>
          </a:p>
          <a:p>
            <a:pPr marL="12700" marR="358775">
              <a:lnSpc>
                <a:spcPct val="133700"/>
              </a:lnSpc>
            </a:pP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/dvnetwork </a:t>
            </a:r>
            <a:r>
              <a:rPr dirty="0" sz="9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@dvnetwork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76201"/>
            <a:ext cx="9018195" cy="596291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997773" y="6285555"/>
            <a:ext cx="1016635" cy="52006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solidFill>
                  <a:srgbClr val="FFFFFF"/>
                </a:solidFill>
                <a:latin typeface="Arial MT"/>
                <a:cs typeface="Arial MT"/>
                <a:hlinkClick r:id="rId3"/>
              </a:rPr>
              <a:t>www.dvnetwork.org</a:t>
            </a:r>
            <a:endParaRPr sz="900">
              <a:latin typeface="Arial MT"/>
              <a:cs typeface="Arial MT"/>
            </a:endParaRPr>
          </a:p>
          <a:p>
            <a:pPr marL="12700" marR="358775">
              <a:lnSpc>
                <a:spcPct val="133700"/>
              </a:lnSpc>
            </a:pP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/dvnetwork </a:t>
            </a:r>
            <a:r>
              <a:rPr dirty="0" sz="9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@dvnetwork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561" y="292101"/>
            <a:ext cx="584962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4780" algn="l"/>
              </a:tabLst>
            </a:pPr>
            <a:r>
              <a:rPr dirty="0" sz="4000" spc="-5"/>
              <a:t>W</a:t>
            </a:r>
            <a:r>
              <a:rPr dirty="0" sz="4000"/>
              <a:t>HY</a:t>
            </a:r>
            <a:r>
              <a:rPr dirty="0" sz="4000" spc="-75"/>
              <a:t> </a:t>
            </a:r>
            <a:r>
              <a:rPr dirty="0" sz="4000" spc="-5"/>
              <a:t>GI</a:t>
            </a:r>
            <a:r>
              <a:rPr dirty="0" sz="4000"/>
              <a:t>VE	DAS</a:t>
            </a:r>
            <a:r>
              <a:rPr dirty="0" sz="4000" spc="-300"/>
              <a:t>V</a:t>
            </a:r>
            <a:r>
              <a:rPr dirty="0" sz="4000"/>
              <a:t>ANDH?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7997773" y="6285555"/>
            <a:ext cx="1016635" cy="52006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solidFill>
                  <a:srgbClr val="FFFFFF"/>
                </a:solidFill>
                <a:latin typeface="Arial MT"/>
                <a:cs typeface="Arial MT"/>
                <a:hlinkClick r:id="rId2"/>
              </a:rPr>
              <a:t>www.dvnetwork.org</a:t>
            </a:r>
            <a:endParaRPr sz="900">
              <a:latin typeface="Arial MT"/>
              <a:cs typeface="Arial MT"/>
            </a:endParaRPr>
          </a:p>
          <a:p>
            <a:pPr marL="12700" marR="358775">
              <a:lnSpc>
                <a:spcPct val="133700"/>
              </a:lnSpc>
            </a:pP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/dvnetwork </a:t>
            </a:r>
            <a:r>
              <a:rPr dirty="0" sz="9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@dvnetwork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39" y="1336040"/>
            <a:ext cx="8122920" cy="3863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 i="1">
                <a:solidFill>
                  <a:srgbClr val="4C80AF"/>
                </a:solidFill>
                <a:latin typeface="Arial"/>
                <a:cs typeface="Arial"/>
              </a:rPr>
              <a:t>Every</a:t>
            </a:r>
            <a:r>
              <a:rPr dirty="0" sz="2800" spc="-20" b="1" i="1">
                <a:solidFill>
                  <a:srgbClr val="4C80AF"/>
                </a:solidFill>
                <a:latin typeface="Arial"/>
                <a:cs typeface="Arial"/>
              </a:rPr>
              <a:t> </a:t>
            </a:r>
            <a:r>
              <a:rPr dirty="0" sz="2800" spc="-15" b="1" i="1">
                <a:solidFill>
                  <a:srgbClr val="4C80AF"/>
                </a:solidFill>
                <a:latin typeface="Arial"/>
                <a:cs typeface="Arial"/>
              </a:rPr>
              <a:t>Sikh’s</a:t>
            </a:r>
            <a:r>
              <a:rPr dirty="0" sz="2800" spc="-20" b="1" i="1">
                <a:solidFill>
                  <a:srgbClr val="4C80AF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4C80AF"/>
                </a:solidFill>
                <a:latin typeface="Arial"/>
                <a:cs typeface="Arial"/>
              </a:rPr>
              <a:t>duty: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50">
              <a:latin typeface="Arial"/>
              <a:cs typeface="Arial"/>
            </a:endParaRPr>
          </a:p>
          <a:p>
            <a:pPr marL="12700" marR="5080">
              <a:lnSpc>
                <a:spcPct val="100200"/>
              </a:lnSpc>
            </a:pPr>
            <a:r>
              <a:rPr dirty="0" sz="2800">
                <a:solidFill>
                  <a:srgbClr val="4C80AF"/>
                </a:solidFill>
                <a:latin typeface="Arial MT"/>
                <a:cs typeface="Arial MT"/>
              </a:rPr>
              <a:t>By </a:t>
            </a:r>
            <a:r>
              <a:rPr dirty="0" sz="2800" spc="-5">
                <a:solidFill>
                  <a:srgbClr val="4C80AF"/>
                </a:solidFill>
                <a:latin typeface="Arial MT"/>
                <a:cs typeface="Arial MT"/>
              </a:rPr>
              <a:t>selflessly </a:t>
            </a:r>
            <a:r>
              <a:rPr dirty="0" sz="2800">
                <a:solidFill>
                  <a:srgbClr val="4C80AF"/>
                </a:solidFill>
                <a:latin typeface="Arial MT"/>
                <a:cs typeface="Arial MT"/>
              </a:rPr>
              <a:t>giving </a:t>
            </a:r>
            <a:r>
              <a:rPr dirty="0" sz="2800" spc="-5">
                <a:solidFill>
                  <a:srgbClr val="4C80AF"/>
                </a:solidFill>
                <a:latin typeface="Arial MT"/>
                <a:cs typeface="Arial MT"/>
              </a:rPr>
              <a:t>time, </a:t>
            </a:r>
            <a:r>
              <a:rPr dirty="0" sz="2800">
                <a:solidFill>
                  <a:srgbClr val="4C80AF"/>
                </a:solidFill>
                <a:latin typeface="Arial MT"/>
                <a:cs typeface="Arial MT"/>
              </a:rPr>
              <a:t>resources, and </a:t>
            </a:r>
            <a:r>
              <a:rPr dirty="0" sz="2800" spc="-35">
                <a:solidFill>
                  <a:srgbClr val="4C80AF"/>
                </a:solidFill>
                <a:latin typeface="Arial MT"/>
                <a:cs typeface="Arial MT"/>
              </a:rPr>
              <a:t>money, </a:t>
            </a:r>
            <a:r>
              <a:rPr dirty="0" sz="2800">
                <a:solidFill>
                  <a:srgbClr val="4C80AF"/>
                </a:solidFill>
                <a:latin typeface="Arial MT"/>
                <a:cs typeface="Arial MT"/>
              </a:rPr>
              <a:t>we </a:t>
            </a:r>
            <a:r>
              <a:rPr dirty="0" sz="2800" spc="-765">
                <a:solidFill>
                  <a:srgbClr val="4C80AF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4C80AF"/>
                </a:solidFill>
                <a:latin typeface="Arial MT"/>
                <a:cs typeface="Arial MT"/>
              </a:rPr>
              <a:t>strive to </a:t>
            </a:r>
            <a:r>
              <a:rPr dirty="0" sz="2800">
                <a:solidFill>
                  <a:srgbClr val="4C80AF"/>
                </a:solidFill>
                <a:latin typeface="Arial MT"/>
                <a:cs typeface="Arial MT"/>
              </a:rPr>
              <a:t>live </a:t>
            </a:r>
            <a:r>
              <a:rPr dirty="0" sz="2800" spc="-5">
                <a:solidFill>
                  <a:srgbClr val="4C80AF"/>
                </a:solidFill>
                <a:latin typeface="Arial MT"/>
                <a:cs typeface="Arial MT"/>
              </a:rPr>
              <a:t>the </a:t>
            </a:r>
            <a:r>
              <a:rPr dirty="0" sz="2800">
                <a:solidFill>
                  <a:srgbClr val="4C80AF"/>
                </a:solidFill>
                <a:latin typeface="Arial MT"/>
                <a:cs typeface="Arial MT"/>
              </a:rPr>
              <a:t>kind of lives our </a:t>
            </a:r>
            <a:r>
              <a:rPr dirty="0" sz="2800" spc="-5">
                <a:solidFill>
                  <a:srgbClr val="4C80AF"/>
                </a:solidFill>
                <a:latin typeface="Arial MT"/>
                <a:cs typeface="Arial MT"/>
              </a:rPr>
              <a:t>Gurus </a:t>
            </a:r>
            <a:r>
              <a:rPr dirty="0" sz="2800">
                <a:solidFill>
                  <a:srgbClr val="4C80AF"/>
                </a:solidFill>
                <a:latin typeface="Arial MT"/>
                <a:cs typeface="Arial MT"/>
              </a:rPr>
              <a:t>led: living in </a:t>
            </a:r>
            <a:r>
              <a:rPr dirty="0" sz="2800" spc="-765">
                <a:solidFill>
                  <a:srgbClr val="4C80AF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4C80AF"/>
                </a:solidFill>
                <a:latin typeface="Arial MT"/>
                <a:cs typeface="Arial MT"/>
              </a:rPr>
              <a:t>the </a:t>
            </a:r>
            <a:r>
              <a:rPr dirty="0" sz="2800">
                <a:solidFill>
                  <a:srgbClr val="4C80AF"/>
                </a:solidFill>
                <a:latin typeface="Arial MT"/>
                <a:cs typeface="Arial MT"/>
              </a:rPr>
              <a:t>spirit of Sarbat </a:t>
            </a:r>
            <a:r>
              <a:rPr dirty="0" sz="2800" spc="-5">
                <a:solidFill>
                  <a:srgbClr val="4C80AF"/>
                </a:solidFill>
                <a:latin typeface="Arial MT"/>
                <a:cs typeface="Arial MT"/>
              </a:rPr>
              <a:t>Da </a:t>
            </a:r>
            <a:r>
              <a:rPr dirty="0" sz="2800">
                <a:solidFill>
                  <a:srgbClr val="4C80AF"/>
                </a:solidFill>
                <a:latin typeface="Arial MT"/>
                <a:cs typeface="Arial MT"/>
              </a:rPr>
              <a:t>Bhalla </a:t>
            </a:r>
            <a:r>
              <a:rPr dirty="0" sz="2800" spc="-5">
                <a:solidFill>
                  <a:srgbClr val="4C80AF"/>
                </a:solidFill>
                <a:latin typeface="Arial MT"/>
                <a:cs typeface="Arial MT"/>
              </a:rPr>
              <a:t>to create </a:t>
            </a:r>
            <a:r>
              <a:rPr dirty="0" sz="2800">
                <a:solidFill>
                  <a:srgbClr val="4C80AF"/>
                </a:solidFill>
                <a:latin typeface="Arial MT"/>
                <a:cs typeface="Arial MT"/>
              </a:rPr>
              <a:t>a </a:t>
            </a:r>
            <a:r>
              <a:rPr dirty="0" sz="2800" spc="-5">
                <a:solidFill>
                  <a:srgbClr val="4C80AF"/>
                </a:solidFill>
                <a:latin typeface="Arial MT"/>
                <a:cs typeface="Arial MT"/>
              </a:rPr>
              <a:t>free, just, </a:t>
            </a:r>
            <a:r>
              <a:rPr dirty="0" sz="2800">
                <a:solidFill>
                  <a:srgbClr val="4C80AF"/>
                </a:solidFill>
                <a:latin typeface="Arial MT"/>
                <a:cs typeface="Arial MT"/>
              </a:rPr>
              <a:t> and</a:t>
            </a:r>
            <a:r>
              <a:rPr dirty="0" sz="2800" spc="-5">
                <a:solidFill>
                  <a:srgbClr val="4C80AF"/>
                </a:solidFill>
                <a:latin typeface="Arial MT"/>
                <a:cs typeface="Arial MT"/>
              </a:rPr>
              <a:t> </a:t>
            </a:r>
            <a:r>
              <a:rPr dirty="0" sz="2800">
                <a:solidFill>
                  <a:srgbClr val="4C80AF"/>
                </a:solidFill>
                <a:latin typeface="Arial MT"/>
                <a:cs typeface="Arial MT"/>
              </a:rPr>
              <a:t>equal world</a:t>
            </a:r>
            <a:r>
              <a:rPr dirty="0" sz="2800" spc="-5">
                <a:solidFill>
                  <a:srgbClr val="4C80AF"/>
                </a:solidFill>
                <a:latin typeface="Arial MT"/>
                <a:cs typeface="Arial MT"/>
              </a:rPr>
              <a:t> for </a:t>
            </a:r>
            <a:r>
              <a:rPr dirty="0" sz="2800">
                <a:solidFill>
                  <a:srgbClr val="4C80AF"/>
                </a:solidFill>
                <a:latin typeface="Arial MT"/>
                <a:cs typeface="Arial MT"/>
              </a:rPr>
              <a:t>everyone!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900">
              <a:latin typeface="Arial MT"/>
              <a:cs typeface="Arial MT"/>
            </a:endParaRPr>
          </a:p>
          <a:p>
            <a:pPr marL="539750" marR="501015" indent="384810">
              <a:lnSpc>
                <a:spcPts val="2800"/>
              </a:lnSpc>
            </a:pPr>
            <a:r>
              <a:rPr dirty="0" sz="2400" spc="-5" b="1">
                <a:solidFill>
                  <a:srgbClr val="4C80AF"/>
                </a:solidFill>
                <a:latin typeface="Verdana"/>
                <a:cs typeface="Verdana"/>
              </a:rPr>
              <a:t>Giving </a:t>
            </a:r>
            <a:r>
              <a:rPr dirty="0" sz="2400" b="1">
                <a:solidFill>
                  <a:srgbClr val="4C80AF"/>
                </a:solidFill>
                <a:latin typeface="Verdana"/>
                <a:cs typeface="Verdana"/>
              </a:rPr>
              <a:t>Dasvandh in the </a:t>
            </a:r>
            <a:r>
              <a:rPr dirty="0" sz="2400" spc="-5" b="1">
                <a:solidFill>
                  <a:srgbClr val="4C80AF"/>
                </a:solidFill>
                <a:latin typeface="Verdana"/>
                <a:cs typeface="Verdana"/>
              </a:rPr>
              <a:t>form of </a:t>
            </a:r>
            <a:r>
              <a:rPr dirty="0" sz="2400" b="1">
                <a:solidFill>
                  <a:srgbClr val="4C80AF"/>
                </a:solidFill>
                <a:latin typeface="Verdana"/>
                <a:cs typeface="Verdana"/>
              </a:rPr>
              <a:t>time, </a:t>
            </a:r>
            <a:r>
              <a:rPr dirty="0" sz="2400" spc="5" b="1">
                <a:solidFill>
                  <a:srgbClr val="4C80AF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4C80AF"/>
                </a:solidFill>
                <a:latin typeface="Verdana"/>
                <a:cs typeface="Verdana"/>
              </a:rPr>
              <a:t>resources, or</a:t>
            </a:r>
            <a:r>
              <a:rPr dirty="0" sz="2400" b="1">
                <a:solidFill>
                  <a:srgbClr val="4C80AF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4C80AF"/>
                </a:solidFill>
                <a:latin typeface="Verdana"/>
                <a:cs typeface="Verdana"/>
              </a:rPr>
              <a:t>money</a:t>
            </a:r>
            <a:r>
              <a:rPr dirty="0" sz="2400" b="1">
                <a:solidFill>
                  <a:srgbClr val="4C80AF"/>
                </a:solidFill>
                <a:latin typeface="Verdana"/>
                <a:cs typeface="Verdana"/>
              </a:rPr>
              <a:t> is</a:t>
            </a:r>
            <a:r>
              <a:rPr dirty="0" sz="2400" spc="-5" b="1">
                <a:solidFill>
                  <a:srgbClr val="4C80AF"/>
                </a:solidFill>
                <a:latin typeface="Verdana"/>
                <a:cs typeface="Verdana"/>
              </a:rPr>
              <a:t> </a:t>
            </a:r>
            <a:r>
              <a:rPr dirty="0" sz="2400" b="1">
                <a:solidFill>
                  <a:srgbClr val="4C80AF"/>
                </a:solidFill>
                <a:latin typeface="Verdana"/>
                <a:cs typeface="Verdana"/>
              </a:rPr>
              <a:t>every </a:t>
            </a:r>
            <a:r>
              <a:rPr dirty="0" sz="2400" spc="-5" b="1">
                <a:solidFill>
                  <a:srgbClr val="4C80AF"/>
                </a:solidFill>
                <a:latin typeface="Verdana"/>
                <a:cs typeface="Verdana"/>
              </a:rPr>
              <a:t>Sikh’s</a:t>
            </a:r>
            <a:r>
              <a:rPr dirty="0" sz="2400" b="1">
                <a:solidFill>
                  <a:srgbClr val="4C80AF"/>
                </a:solidFill>
                <a:latin typeface="Verdana"/>
                <a:cs typeface="Verdana"/>
              </a:rPr>
              <a:t> duty!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94713"/>
            <a:ext cx="4148454" cy="2123440"/>
          </a:xfrm>
          <a:prstGeom prst="rect"/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5500"/>
              </a:lnSpc>
              <a:spcBef>
                <a:spcPts val="220"/>
              </a:spcBef>
              <a:tabLst>
                <a:tab pos="3323590" algn="l"/>
              </a:tabLst>
            </a:pPr>
            <a:r>
              <a:rPr dirty="0" spc="-40"/>
              <a:t>CHARITABLE </a:t>
            </a:r>
            <a:r>
              <a:rPr dirty="0" spc="-35"/>
              <a:t> </a:t>
            </a:r>
            <a:r>
              <a:rPr dirty="0"/>
              <a:t>PR</a:t>
            </a:r>
            <a:r>
              <a:rPr dirty="0" spc="-5"/>
              <a:t>O</a:t>
            </a:r>
            <a:r>
              <a:rPr dirty="0"/>
              <a:t>JEC</a:t>
            </a:r>
            <a:r>
              <a:rPr dirty="0" spc="-5"/>
              <a:t>T</a:t>
            </a:r>
            <a:r>
              <a:rPr dirty="0"/>
              <a:t>S	BY  </a:t>
            </a:r>
            <a:r>
              <a:rPr dirty="0" spc="-5"/>
              <a:t>SIKHS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97773" y="6285555"/>
            <a:ext cx="1016635" cy="52006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solidFill>
                  <a:srgbClr val="FFFFFF"/>
                </a:solidFill>
                <a:latin typeface="Arial MT"/>
                <a:cs typeface="Arial MT"/>
                <a:hlinkClick r:id="rId2"/>
              </a:rPr>
              <a:t>www.dvnetwork.org</a:t>
            </a:r>
            <a:endParaRPr sz="900">
              <a:latin typeface="Arial MT"/>
              <a:cs typeface="Arial MT"/>
            </a:endParaRPr>
          </a:p>
          <a:p>
            <a:pPr marL="12700" marR="358775">
              <a:lnSpc>
                <a:spcPct val="133700"/>
              </a:lnSpc>
            </a:pP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/dvnetwork </a:t>
            </a:r>
            <a:r>
              <a:rPr dirty="0" sz="9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@dvnetwork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12740" y="3257112"/>
            <a:ext cx="3208020" cy="1658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dirty="0" sz="1800" b="1">
                <a:solidFill>
                  <a:srgbClr val="4875A8"/>
                </a:solidFill>
                <a:latin typeface="Arial"/>
                <a:cs typeface="Arial"/>
              </a:rPr>
              <a:t>Seva</a:t>
            </a:r>
            <a:r>
              <a:rPr dirty="0" sz="1800" spc="-35" b="1">
                <a:solidFill>
                  <a:srgbClr val="4875A8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4875A8"/>
                </a:solidFill>
                <a:latin typeface="Arial"/>
                <a:cs typeface="Arial"/>
              </a:rPr>
              <a:t>Projects: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ts val="2130"/>
              </a:lnSpc>
              <a:buClr>
                <a:srgbClr val="1F7BB6"/>
              </a:buClr>
              <a:buChar char="•"/>
              <a:tabLst>
                <a:tab pos="297815" algn="l"/>
                <a:tab pos="298450" algn="l"/>
              </a:tabLst>
            </a:pP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Feeding</a:t>
            </a:r>
            <a:r>
              <a:rPr dirty="0" sz="1800" spc="-2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the</a:t>
            </a:r>
            <a:r>
              <a:rPr dirty="0" sz="1800" spc="-2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homeless</a:t>
            </a:r>
            <a:endParaRPr sz="1800">
              <a:latin typeface="Arial MT"/>
              <a:cs typeface="Arial MT"/>
            </a:endParaRPr>
          </a:p>
          <a:p>
            <a:pPr marL="298450" indent="-285750">
              <a:lnSpc>
                <a:spcPts val="2130"/>
              </a:lnSpc>
              <a:spcBef>
                <a:spcPts val="40"/>
              </a:spcBef>
              <a:buClr>
                <a:srgbClr val="1F7BB6"/>
              </a:buClr>
              <a:buChar char="•"/>
              <a:tabLst>
                <a:tab pos="297815" algn="l"/>
                <a:tab pos="298450" algn="l"/>
              </a:tabLst>
            </a:pP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Building</a:t>
            </a:r>
            <a:r>
              <a:rPr dirty="0" sz="1800" spc="-5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homes</a:t>
            </a:r>
            <a:endParaRPr sz="1800">
              <a:latin typeface="Arial MT"/>
              <a:cs typeface="Arial MT"/>
            </a:endParaRPr>
          </a:p>
          <a:p>
            <a:pPr marL="298450" indent="-285750">
              <a:lnSpc>
                <a:spcPts val="2130"/>
              </a:lnSpc>
              <a:buClr>
                <a:srgbClr val="1F7BB6"/>
              </a:buClr>
              <a:buChar char="•"/>
              <a:tabLst>
                <a:tab pos="297815" algn="l"/>
                <a:tab pos="298450" algn="l"/>
              </a:tabLst>
            </a:pP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Building</a:t>
            </a:r>
            <a:r>
              <a:rPr dirty="0" sz="1800" spc="-5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libraries</a:t>
            </a:r>
            <a:endParaRPr sz="1800">
              <a:latin typeface="Arial MT"/>
              <a:cs typeface="Arial MT"/>
            </a:endParaRPr>
          </a:p>
          <a:p>
            <a:pPr marL="291465" marR="5080" indent="-279400">
              <a:lnSpc>
                <a:spcPts val="2100"/>
              </a:lnSpc>
              <a:spcBef>
                <a:spcPts val="160"/>
              </a:spcBef>
              <a:buClr>
                <a:srgbClr val="1F7BB6"/>
              </a:buClr>
              <a:buChar char="•"/>
              <a:tabLst>
                <a:tab pos="297815" algn="l"/>
                <a:tab pos="298450" algn="l"/>
              </a:tabLst>
            </a:pP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Making</a:t>
            </a:r>
            <a:r>
              <a:rPr dirty="0" sz="1800" spc="-2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our</a:t>
            </a:r>
            <a:r>
              <a:rPr dirty="0" sz="1800" spc="-2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Gurdwaras</a:t>
            </a:r>
            <a:r>
              <a:rPr dirty="0" sz="1800" spc="-2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more </a:t>
            </a:r>
            <a:r>
              <a:rPr dirty="0" sz="1800" spc="-484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environmentally friendly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2395220"/>
            <a:ext cx="4314825" cy="3589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dirty="0" sz="1800" spc="-5" b="1">
                <a:solidFill>
                  <a:srgbClr val="4875A8"/>
                </a:solidFill>
                <a:latin typeface="Arial"/>
                <a:cs typeface="Arial"/>
              </a:rPr>
              <a:t>Education</a:t>
            </a:r>
            <a:r>
              <a:rPr dirty="0" sz="1800" spc="-25" b="1">
                <a:solidFill>
                  <a:srgbClr val="4875A8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4875A8"/>
                </a:solidFill>
                <a:latin typeface="Arial"/>
                <a:cs typeface="Arial"/>
              </a:rPr>
              <a:t>Programs:</a:t>
            </a:r>
            <a:endParaRPr sz="1800">
              <a:latin typeface="Arial"/>
              <a:cs typeface="Arial"/>
            </a:endParaRPr>
          </a:p>
          <a:p>
            <a:pPr marL="292100" marR="454025" indent="-279400">
              <a:lnSpc>
                <a:spcPts val="2200"/>
              </a:lnSpc>
              <a:spcBef>
                <a:spcPts val="10"/>
              </a:spcBef>
              <a:buClr>
                <a:srgbClr val="1F7BB6"/>
              </a:buClr>
              <a:buChar char="•"/>
              <a:tabLst>
                <a:tab pos="297815" algn="l"/>
                <a:tab pos="298450" algn="l"/>
              </a:tabLst>
            </a:pPr>
            <a:r>
              <a:rPr dirty="0" sz="1800" spc="-25">
                <a:solidFill>
                  <a:srgbClr val="4875A8"/>
                </a:solidFill>
                <a:latin typeface="Arial MT"/>
                <a:cs typeface="Arial MT"/>
              </a:rPr>
              <a:t>Teaching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Sikhism</a:t>
            </a:r>
            <a:r>
              <a:rPr dirty="0" sz="1800" spc="-2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to</a:t>
            </a:r>
            <a:r>
              <a:rPr dirty="0" sz="1800" spc="-2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police</a:t>
            </a:r>
            <a:r>
              <a:rPr dirty="0" sz="1800" spc="-2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officers, </a:t>
            </a:r>
            <a:r>
              <a:rPr dirty="0" sz="1800" spc="-484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teachers,</a:t>
            </a:r>
            <a:r>
              <a:rPr dirty="0" sz="18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companies</a:t>
            </a:r>
            <a:endParaRPr sz="1800">
              <a:latin typeface="Arial MT"/>
              <a:cs typeface="Arial MT"/>
            </a:endParaRPr>
          </a:p>
          <a:p>
            <a:pPr marL="298450" indent="-285750">
              <a:lnSpc>
                <a:spcPts val="2020"/>
              </a:lnSpc>
              <a:buClr>
                <a:srgbClr val="1F7BB6"/>
              </a:buClr>
              <a:buChar char="•"/>
              <a:tabLst>
                <a:tab pos="297815" algn="l"/>
                <a:tab pos="298450" algn="l"/>
              </a:tabLst>
            </a:pPr>
            <a:r>
              <a:rPr dirty="0" sz="1800" spc="-25">
                <a:solidFill>
                  <a:srgbClr val="4875A8"/>
                </a:solidFill>
                <a:latin typeface="Arial MT"/>
                <a:cs typeface="Arial MT"/>
              </a:rPr>
              <a:t>Teaching</a:t>
            </a:r>
            <a:r>
              <a:rPr dirty="0" sz="1800" spc="-2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Punjabi</a:t>
            </a:r>
            <a:r>
              <a:rPr dirty="0" sz="1800" spc="-1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and</a:t>
            </a:r>
            <a:r>
              <a:rPr dirty="0" sz="1800" spc="-1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Sikhism</a:t>
            </a:r>
            <a:r>
              <a:rPr dirty="0" sz="1800" spc="-2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to</a:t>
            </a:r>
            <a:r>
              <a:rPr dirty="0" sz="1800" spc="-1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Sikh</a:t>
            </a:r>
            <a:endParaRPr sz="1800">
              <a:latin typeface="Arial MT"/>
              <a:cs typeface="Arial MT"/>
            </a:endParaRPr>
          </a:p>
          <a:p>
            <a:pPr marL="292100">
              <a:lnSpc>
                <a:spcPts val="2130"/>
              </a:lnSpc>
              <a:spcBef>
                <a:spcPts val="40"/>
              </a:spcBef>
            </a:pP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youth</a:t>
            </a:r>
            <a:endParaRPr sz="1800">
              <a:latin typeface="Arial MT"/>
              <a:cs typeface="Arial MT"/>
            </a:endParaRPr>
          </a:p>
          <a:p>
            <a:pPr marL="292100" marR="5080" indent="-279400">
              <a:lnSpc>
                <a:spcPts val="2200"/>
              </a:lnSpc>
              <a:spcBef>
                <a:spcPts val="10"/>
              </a:spcBef>
              <a:buClr>
                <a:srgbClr val="1F7BB6"/>
              </a:buClr>
              <a:buChar char="•"/>
              <a:tabLst>
                <a:tab pos="297815" algn="l"/>
                <a:tab pos="298450" algn="l"/>
              </a:tabLst>
            </a:pPr>
            <a:r>
              <a:rPr dirty="0" sz="1800" spc="-25">
                <a:solidFill>
                  <a:srgbClr val="4875A8"/>
                </a:solidFill>
                <a:latin typeface="Arial MT"/>
                <a:cs typeface="Arial MT"/>
              </a:rPr>
              <a:t>Teaching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Sikhs about </a:t>
            </a: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the importance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of </a:t>
            </a:r>
            <a:r>
              <a:rPr dirty="0" sz="1800" spc="-49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physical</a:t>
            </a: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 health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F7BB6"/>
              </a:buClr>
              <a:buFont typeface="Arial MT"/>
              <a:buChar char="•"/>
            </a:pPr>
            <a:endParaRPr sz="1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4875A8"/>
                </a:solidFill>
                <a:latin typeface="Arial"/>
                <a:cs typeface="Arial"/>
              </a:rPr>
              <a:t>Advocacy</a:t>
            </a:r>
            <a:r>
              <a:rPr dirty="0" sz="1800" spc="-20" b="1">
                <a:solidFill>
                  <a:srgbClr val="4875A8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4875A8"/>
                </a:solidFill>
                <a:latin typeface="Arial"/>
                <a:cs typeface="Arial"/>
              </a:rPr>
              <a:t>Programs:</a:t>
            </a:r>
            <a:endParaRPr sz="1800">
              <a:latin typeface="Arial"/>
              <a:cs typeface="Arial"/>
            </a:endParaRPr>
          </a:p>
          <a:p>
            <a:pPr marL="292100" marR="487680" indent="-279400">
              <a:lnSpc>
                <a:spcPts val="2200"/>
              </a:lnSpc>
              <a:spcBef>
                <a:spcPts val="80"/>
              </a:spcBef>
              <a:buClr>
                <a:srgbClr val="1F7BB6"/>
              </a:buClr>
              <a:buChar char="•"/>
              <a:tabLst>
                <a:tab pos="297815" algn="l"/>
                <a:tab pos="298450" algn="l"/>
              </a:tabLst>
            </a:pP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Supporting</a:t>
            </a:r>
            <a:r>
              <a:rPr dirty="0" sz="1800" spc="-2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Sikhs</a:t>
            </a:r>
            <a:r>
              <a:rPr dirty="0" sz="1800" spc="-2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during</a:t>
            </a:r>
            <a:r>
              <a:rPr dirty="0" sz="1800" spc="-1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workplace </a:t>
            </a:r>
            <a:r>
              <a:rPr dirty="0" sz="1800" spc="-484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discrimination</a:t>
            </a:r>
            <a:endParaRPr sz="1800">
              <a:latin typeface="Arial MT"/>
              <a:cs typeface="Arial MT"/>
            </a:endParaRPr>
          </a:p>
          <a:p>
            <a:pPr marL="298450" indent="-285750">
              <a:lnSpc>
                <a:spcPts val="2020"/>
              </a:lnSpc>
              <a:buClr>
                <a:srgbClr val="1F7BB6"/>
              </a:buClr>
              <a:buChar char="•"/>
              <a:tabLst>
                <a:tab pos="297815" algn="l"/>
                <a:tab pos="298450" algn="l"/>
              </a:tabLst>
            </a:pP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Working with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 US</a:t>
            </a: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 Government to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create</a:t>
            </a:r>
            <a:endParaRPr sz="1800">
              <a:latin typeface="Arial MT"/>
              <a:cs typeface="Arial MT"/>
            </a:endParaRPr>
          </a:p>
          <a:p>
            <a:pPr marL="292100">
              <a:lnSpc>
                <a:spcPct val="100000"/>
              </a:lnSpc>
              <a:spcBef>
                <a:spcPts val="40"/>
              </a:spcBef>
            </a:pP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Sikh-friendly</a:t>
            </a:r>
            <a:r>
              <a:rPr dirty="0" sz="1800" spc="-2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laws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6165" y="104171"/>
            <a:ext cx="7338695" cy="726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30220" algn="l"/>
              </a:tabLst>
            </a:pPr>
            <a:r>
              <a:rPr dirty="0" spc="-5"/>
              <a:t>HOW</a:t>
            </a:r>
            <a:r>
              <a:rPr dirty="0"/>
              <a:t> CAN	I</a:t>
            </a:r>
            <a:r>
              <a:rPr dirty="0" spc="-40"/>
              <a:t> </a:t>
            </a:r>
            <a:r>
              <a:rPr dirty="0"/>
              <a:t>DO</a:t>
            </a:r>
            <a:r>
              <a:rPr dirty="0" spc="-40"/>
              <a:t> </a:t>
            </a:r>
            <a:r>
              <a:rPr dirty="0"/>
              <a:t>MY</a:t>
            </a:r>
            <a:r>
              <a:rPr dirty="0" spc="-114"/>
              <a:t> </a:t>
            </a:r>
            <a:r>
              <a:rPr dirty="0" spc="-70"/>
              <a:t>PART?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309403"/>
            <a:ext cx="8549640" cy="401955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355600" marR="5080" indent="-342900">
              <a:lnSpc>
                <a:spcPct val="78400"/>
              </a:lnSpc>
              <a:spcBef>
                <a:spcPts val="540"/>
              </a:spcBef>
              <a:tabLst>
                <a:tab pos="354965" algn="l"/>
              </a:tabLst>
            </a:pPr>
            <a:r>
              <a:rPr dirty="0" sz="1700" spc="-55">
                <a:solidFill>
                  <a:srgbClr val="C5E1FE"/>
                </a:solidFill>
                <a:latin typeface="Microsoft Sans Serif"/>
                <a:cs typeface="Microsoft Sans Serif"/>
              </a:rPr>
              <a:t>🞇	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As we 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reflect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upon our </a:t>
            </a:r>
            <a:r>
              <a:rPr dirty="0" sz="1700" spc="-20">
                <a:solidFill>
                  <a:srgbClr val="4875A8"/>
                </a:solidFill>
                <a:latin typeface="Arial MT"/>
                <a:cs typeface="Arial MT"/>
              </a:rPr>
              <a:t>history, 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there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have been several examples of young Sikhs who </a:t>
            </a:r>
            <a:r>
              <a:rPr dirty="0" sz="1700" spc="-459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have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achieved great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 things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in 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their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lives.</a:t>
            </a:r>
            <a:endParaRPr sz="1700">
              <a:latin typeface="Arial MT"/>
              <a:cs typeface="Arial MT"/>
            </a:endParaRPr>
          </a:p>
          <a:p>
            <a:pPr marL="469265">
              <a:lnSpc>
                <a:spcPct val="100000"/>
              </a:lnSpc>
              <a:spcBef>
                <a:spcPts val="565"/>
              </a:spcBef>
              <a:tabLst>
                <a:tab pos="815340" algn="l"/>
              </a:tabLst>
            </a:pPr>
            <a:r>
              <a:rPr dirty="0" sz="1700" spc="-55">
                <a:solidFill>
                  <a:srgbClr val="C5E1FE"/>
                </a:solidFill>
                <a:latin typeface="Microsoft Sans Serif"/>
                <a:cs typeface="Microsoft Sans Serif"/>
              </a:rPr>
              <a:t>🞇	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Guru</a:t>
            </a:r>
            <a:r>
              <a:rPr dirty="0" sz="1700" spc="-2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Har</a:t>
            </a:r>
            <a:r>
              <a:rPr dirty="0" sz="1700" spc="-2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Krishan</a:t>
            </a:r>
            <a:r>
              <a:rPr dirty="0" sz="1700" spc="-2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Sahib</a:t>
            </a:r>
            <a:r>
              <a:rPr dirty="0" sz="1700" spc="-2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Jee</a:t>
            </a:r>
            <a:endParaRPr sz="1700">
              <a:latin typeface="Arial MT"/>
              <a:cs typeface="Arial MT"/>
            </a:endParaRPr>
          </a:p>
          <a:p>
            <a:pPr marL="469265">
              <a:lnSpc>
                <a:spcPct val="100000"/>
              </a:lnSpc>
              <a:spcBef>
                <a:spcPts val="660"/>
              </a:spcBef>
              <a:tabLst>
                <a:tab pos="815340" algn="l"/>
              </a:tabLst>
            </a:pPr>
            <a:r>
              <a:rPr dirty="0" sz="1700" spc="-55">
                <a:solidFill>
                  <a:srgbClr val="C5E1FE"/>
                </a:solidFill>
                <a:latin typeface="Microsoft Sans Serif"/>
                <a:cs typeface="Microsoft Sans Serif"/>
              </a:rPr>
              <a:t>🞇	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Chaar</a:t>
            </a:r>
            <a:r>
              <a:rPr dirty="0" sz="1700" spc="-5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Sahibzadey</a:t>
            </a:r>
            <a:endParaRPr sz="17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900">
              <a:latin typeface="Arial MT"/>
              <a:cs typeface="Arial MT"/>
            </a:endParaRPr>
          </a:p>
          <a:p>
            <a:pPr marL="372110" marR="3877310" indent="-360045">
              <a:lnSpc>
                <a:spcPts val="1900"/>
              </a:lnSpc>
              <a:spcBef>
                <a:spcPts val="1320"/>
              </a:spcBef>
              <a:tabLst>
                <a:tab pos="354965" algn="l"/>
              </a:tabLst>
            </a:pPr>
            <a:r>
              <a:rPr dirty="0" sz="1700" spc="-55">
                <a:solidFill>
                  <a:srgbClr val="C5E1FE"/>
                </a:solidFill>
                <a:latin typeface="Microsoft Sans Serif"/>
                <a:cs typeface="Microsoft Sans Serif"/>
              </a:rPr>
              <a:t>🞇	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This</a:t>
            </a:r>
            <a:r>
              <a:rPr dirty="0" sz="1700" spc="-1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shows</a:t>
            </a:r>
            <a:r>
              <a:rPr dirty="0" sz="1700" spc="-1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us</a:t>
            </a:r>
            <a:r>
              <a:rPr dirty="0" sz="1700" spc="-1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we</a:t>
            </a:r>
            <a:r>
              <a:rPr dirty="0" sz="1700" spc="-10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ALL</a:t>
            </a:r>
            <a:r>
              <a:rPr dirty="0" sz="1700" spc="-7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can</a:t>
            </a:r>
            <a:r>
              <a:rPr dirty="0" sz="17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make</a:t>
            </a:r>
            <a:r>
              <a:rPr dirty="0" sz="17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a</a:t>
            </a:r>
            <a:r>
              <a:rPr dirty="0" sz="17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difference </a:t>
            </a:r>
            <a:r>
              <a:rPr dirty="0" sz="1700" spc="-459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if</a:t>
            </a:r>
            <a:r>
              <a:rPr dirty="0" sz="17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we 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try</a:t>
            </a:r>
            <a:r>
              <a:rPr dirty="0" sz="17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and do our</a:t>
            </a:r>
            <a:r>
              <a:rPr dirty="0" sz="17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part.</a:t>
            </a:r>
            <a:endParaRPr sz="17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700" spc="-55">
                <a:solidFill>
                  <a:srgbClr val="C5E1FE"/>
                </a:solidFill>
                <a:latin typeface="Microsoft Sans Serif"/>
                <a:cs typeface="Microsoft Sans Serif"/>
              </a:rPr>
              <a:t>🞇	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Start</a:t>
            </a:r>
            <a:r>
              <a:rPr dirty="0" sz="17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sharing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–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 BOTH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are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 important!</a:t>
            </a:r>
            <a:endParaRPr sz="1700">
              <a:latin typeface="Arial MT"/>
              <a:cs typeface="Arial MT"/>
            </a:endParaRPr>
          </a:p>
          <a:p>
            <a:pPr marL="469265">
              <a:lnSpc>
                <a:spcPct val="100000"/>
              </a:lnSpc>
              <a:spcBef>
                <a:spcPts val="560"/>
              </a:spcBef>
            </a:pPr>
            <a:r>
              <a:rPr dirty="0" sz="1700" spc="-55">
                <a:solidFill>
                  <a:srgbClr val="C5E1FE"/>
                </a:solidFill>
                <a:latin typeface="Microsoft Sans Serif"/>
                <a:cs typeface="Microsoft Sans Serif"/>
              </a:rPr>
              <a:t>🞇</a:t>
            </a:r>
            <a:r>
              <a:rPr dirty="0" sz="1700" spc="275">
                <a:solidFill>
                  <a:srgbClr val="C5E1FE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15" b="1">
                <a:solidFill>
                  <a:srgbClr val="4875A8"/>
                </a:solidFill>
                <a:latin typeface="Arial"/>
                <a:cs typeface="Arial"/>
              </a:rPr>
              <a:t>Time</a:t>
            </a:r>
            <a:r>
              <a:rPr dirty="0" sz="1700" spc="-5" b="1">
                <a:solidFill>
                  <a:srgbClr val="4875A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–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plan on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helping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out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on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a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weekly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basis;</a:t>
            </a:r>
            <a:r>
              <a:rPr dirty="0" sz="17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try</a:t>
            </a:r>
            <a:r>
              <a:rPr dirty="0" sz="17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out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 b="1">
                <a:solidFill>
                  <a:srgbClr val="4875A8"/>
                </a:solidFill>
                <a:latin typeface="Arial"/>
                <a:cs typeface="Arial"/>
              </a:rPr>
              <a:t>1</a:t>
            </a:r>
            <a:r>
              <a:rPr dirty="0" sz="1700" spc="-5" b="1">
                <a:solidFill>
                  <a:srgbClr val="4875A8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4875A8"/>
                </a:solidFill>
                <a:latin typeface="Arial"/>
                <a:cs typeface="Arial"/>
              </a:rPr>
              <a:t>hour</a:t>
            </a:r>
            <a:r>
              <a:rPr dirty="0" sz="1700" spc="-5" b="1">
                <a:solidFill>
                  <a:srgbClr val="4875A8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4875A8"/>
                </a:solidFill>
                <a:latin typeface="Arial"/>
                <a:cs typeface="Arial"/>
              </a:rPr>
              <a:t>per </a:t>
            </a:r>
            <a:r>
              <a:rPr dirty="0" sz="1700" spc="-5" b="1">
                <a:solidFill>
                  <a:srgbClr val="4875A8"/>
                </a:solidFill>
                <a:latin typeface="Arial"/>
                <a:cs typeface="Arial"/>
              </a:rPr>
              <a:t>week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!</a:t>
            </a:r>
            <a:endParaRPr sz="1700">
              <a:latin typeface="Arial MT"/>
              <a:cs typeface="Arial MT"/>
            </a:endParaRPr>
          </a:p>
          <a:p>
            <a:pPr marL="469265">
              <a:lnSpc>
                <a:spcPct val="100000"/>
              </a:lnSpc>
              <a:spcBef>
                <a:spcPts val="660"/>
              </a:spcBef>
            </a:pPr>
            <a:r>
              <a:rPr dirty="0" sz="1700" spc="-55">
                <a:solidFill>
                  <a:srgbClr val="C5E1FE"/>
                </a:solidFill>
                <a:latin typeface="Microsoft Sans Serif"/>
                <a:cs typeface="Microsoft Sans Serif"/>
              </a:rPr>
              <a:t>🞇</a:t>
            </a:r>
            <a:r>
              <a:rPr dirty="0" sz="1700" spc="275">
                <a:solidFill>
                  <a:srgbClr val="C5E1FE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5" b="1">
                <a:solidFill>
                  <a:srgbClr val="4875A8"/>
                </a:solidFill>
                <a:latin typeface="Arial"/>
                <a:cs typeface="Arial"/>
              </a:rPr>
              <a:t>Resources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–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see if</a:t>
            </a:r>
            <a:r>
              <a:rPr dirty="0" sz="17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you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can pair</a:t>
            </a:r>
            <a:r>
              <a:rPr dirty="0" sz="17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up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 with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 a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 friend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and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pool resources!</a:t>
            </a:r>
            <a:endParaRPr sz="1700">
              <a:latin typeface="Arial MT"/>
              <a:cs typeface="Arial MT"/>
            </a:endParaRPr>
          </a:p>
          <a:p>
            <a:pPr marL="469265">
              <a:lnSpc>
                <a:spcPct val="100000"/>
              </a:lnSpc>
              <a:spcBef>
                <a:spcPts val="560"/>
              </a:spcBef>
            </a:pPr>
            <a:r>
              <a:rPr dirty="0" sz="1700" spc="-55">
                <a:solidFill>
                  <a:srgbClr val="C5E1FE"/>
                </a:solidFill>
                <a:latin typeface="Microsoft Sans Serif"/>
                <a:cs typeface="Microsoft Sans Serif"/>
              </a:rPr>
              <a:t>🞇</a:t>
            </a:r>
            <a:r>
              <a:rPr dirty="0" sz="1700" spc="270">
                <a:solidFill>
                  <a:srgbClr val="C5E1FE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5" b="1">
                <a:solidFill>
                  <a:srgbClr val="4875A8"/>
                </a:solidFill>
                <a:latin typeface="Arial"/>
                <a:cs typeface="Arial"/>
              </a:rPr>
              <a:t>Money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–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 i="1">
                <a:solidFill>
                  <a:srgbClr val="4875A8"/>
                </a:solidFill>
                <a:latin typeface="Arial"/>
                <a:cs typeface="Arial"/>
              </a:rPr>
              <a:t>every</a:t>
            </a:r>
            <a:r>
              <a:rPr dirty="0" sz="1700" spc="-10" i="1">
                <a:solidFill>
                  <a:srgbClr val="4875A8"/>
                </a:solidFill>
                <a:latin typeface="Arial"/>
                <a:cs typeface="Arial"/>
              </a:rPr>
              <a:t> </a:t>
            </a:r>
            <a:r>
              <a:rPr dirty="0" sz="1700" spc="-5" i="1">
                <a:solidFill>
                  <a:srgbClr val="4875A8"/>
                </a:solidFill>
                <a:latin typeface="Arial"/>
                <a:cs typeface="Arial"/>
              </a:rPr>
              <a:t>little </a:t>
            </a:r>
            <a:r>
              <a:rPr dirty="0" sz="1700" i="1">
                <a:solidFill>
                  <a:srgbClr val="4875A8"/>
                </a:solidFill>
                <a:latin typeface="Arial"/>
                <a:cs typeface="Arial"/>
              </a:rPr>
              <a:t>bit</a:t>
            </a:r>
            <a:r>
              <a:rPr dirty="0" sz="1700" spc="-10" i="1">
                <a:solidFill>
                  <a:srgbClr val="4875A8"/>
                </a:solidFill>
                <a:latin typeface="Arial"/>
                <a:cs typeface="Arial"/>
              </a:rPr>
              <a:t> </a:t>
            </a:r>
            <a:r>
              <a:rPr dirty="0" sz="1700" spc="-5" i="1">
                <a:solidFill>
                  <a:srgbClr val="4875A8"/>
                </a:solidFill>
                <a:latin typeface="Arial"/>
                <a:cs typeface="Arial"/>
              </a:rPr>
              <a:t>counts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!</a:t>
            </a:r>
            <a:endParaRPr sz="17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2009139"/>
            <a:ext cx="3206365" cy="18770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997773" y="6285555"/>
            <a:ext cx="1016635" cy="52006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solidFill>
                  <a:srgbClr val="FFFFFF"/>
                </a:solidFill>
                <a:latin typeface="Arial MT"/>
                <a:cs typeface="Arial MT"/>
                <a:hlinkClick r:id="rId3"/>
              </a:rPr>
              <a:t>www.dvnetwork.org</a:t>
            </a:r>
            <a:endParaRPr sz="900">
              <a:latin typeface="Arial MT"/>
              <a:cs typeface="Arial MT"/>
            </a:endParaRPr>
          </a:p>
          <a:p>
            <a:pPr marL="12700" marR="358775">
              <a:lnSpc>
                <a:spcPct val="133700"/>
              </a:lnSpc>
            </a:pP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/dvnetwork </a:t>
            </a:r>
            <a:r>
              <a:rPr dirty="0" sz="9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@dvnetwork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4648" y="1029370"/>
            <a:ext cx="7981315" cy="5664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2299970" marR="5080" indent="-2287905">
              <a:lnSpc>
                <a:spcPts val="2100"/>
              </a:lnSpc>
              <a:spcBef>
                <a:spcPts val="219"/>
              </a:spcBef>
            </a:pP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In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order</a:t>
            </a: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 to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practice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 giving and </a:t>
            </a: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getting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into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the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 habit</a:t>
            </a: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of</a:t>
            </a: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giving Dasvandh,</a:t>
            </a: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we are </a:t>
            </a:r>
            <a:r>
              <a:rPr dirty="0" sz="1800" spc="-484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going</a:t>
            </a: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 to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start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an 7 week</a:t>
            </a: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 initiative.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39" y="1966976"/>
            <a:ext cx="2477770" cy="2446655"/>
          </a:xfrm>
          <a:prstGeom prst="rect">
            <a:avLst/>
          </a:prstGeom>
        </p:spPr>
        <p:txBody>
          <a:bodyPr wrap="square" lIns="0" tIns="135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  <a:tabLst>
                <a:tab pos="354965" algn="l"/>
              </a:tabLst>
            </a:pPr>
            <a:r>
              <a:rPr dirty="0" sz="1800" spc="-60">
                <a:solidFill>
                  <a:srgbClr val="C5E1FE"/>
                </a:solidFill>
                <a:latin typeface="Microsoft Sans Serif"/>
                <a:cs typeface="Microsoft Sans Serif"/>
              </a:rPr>
              <a:t>🞇	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Who?</a:t>
            </a:r>
            <a:endParaRPr sz="1800">
              <a:latin typeface="Arial MT"/>
              <a:cs typeface="Arial MT"/>
            </a:endParaRPr>
          </a:p>
          <a:p>
            <a:pPr marL="418465">
              <a:lnSpc>
                <a:spcPct val="100000"/>
              </a:lnSpc>
              <a:spcBef>
                <a:spcPts val="969"/>
              </a:spcBef>
            </a:pPr>
            <a:r>
              <a:rPr dirty="0" sz="1800" spc="-5" b="1">
                <a:solidFill>
                  <a:srgbClr val="4875A8"/>
                </a:solidFill>
                <a:latin typeface="Arial"/>
                <a:cs typeface="Arial"/>
              </a:rPr>
              <a:t>YOU!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  <a:tabLst>
                <a:tab pos="354965" algn="l"/>
              </a:tabLst>
            </a:pPr>
            <a:r>
              <a:rPr dirty="0" sz="1800" spc="-60">
                <a:solidFill>
                  <a:srgbClr val="C5E1FE"/>
                </a:solidFill>
                <a:latin typeface="Microsoft Sans Serif"/>
                <a:cs typeface="Microsoft Sans Serif"/>
              </a:rPr>
              <a:t>🞇	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What?</a:t>
            </a:r>
            <a:endParaRPr sz="1800">
              <a:latin typeface="Arial MT"/>
              <a:cs typeface="Arial MT"/>
            </a:endParaRPr>
          </a:p>
          <a:p>
            <a:pPr marL="418465">
              <a:lnSpc>
                <a:spcPct val="100000"/>
              </a:lnSpc>
              <a:spcBef>
                <a:spcPts val="1040"/>
              </a:spcBef>
            </a:pPr>
            <a:r>
              <a:rPr dirty="0" sz="1800" spc="-5" b="1">
                <a:solidFill>
                  <a:srgbClr val="4875A8"/>
                </a:solidFill>
                <a:latin typeface="Arial"/>
                <a:cs typeface="Arial"/>
              </a:rPr>
              <a:t>Practice</a:t>
            </a:r>
            <a:r>
              <a:rPr dirty="0" sz="1800" spc="-30" b="1">
                <a:solidFill>
                  <a:srgbClr val="4875A8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4875A8"/>
                </a:solidFill>
                <a:latin typeface="Arial"/>
                <a:cs typeface="Arial"/>
              </a:rPr>
              <a:t>Dasvandh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  <a:tabLst>
                <a:tab pos="354965" algn="l"/>
              </a:tabLst>
            </a:pPr>
            <a:r>
              <a:rPr dirty="0" sz="1800" spc="-60">
                <a:solidFill>
                  <a:srgbClr val="C5E1FE"/>
                </a:solidFill>
                <a:latin typeface="Microsoft Sans Serif"/>
                <a:cs typeface="Microsoft Sans Serif"/>
              </a:rPr>
              <a:t>🞇	</a:t>
            </a: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Where?</a:t>
            </a:r>
            <a:endParaRPr sz="1800">
              <a:latin typeface="Arial MT"/>
              <a:cs typeface="Arial MT"/>
            </a:endParaRPr>
          </a:p>
          <a:p>
            <a:pPr marL="418465">
              <a:lnSpc>
                <a:spcPct val="100000"/>
              </a:lnSpc>
              <a:spcBef>
                <a:spcPts val="1040"/>
              </a:spcBef>
            </a:pPr>
            <a:r>
              <a:rPr dirty="0" sz="1800" b="1">
                <a:solidFill>
                  <a:srgbClr val="4875A8"/>
                </a:solidFill>
                <a:latin typeface="Arial"/>
                <a:cs typeface="Arial"/>
              </a:rPr>
              <a:t>At</a:t>
            </a:r>
            <a:r>
              <a:rPr dirty="0" sz="1800" spc="-50" b="1">
                <a:solidFill>
                  <a:srgbClr val="4875A8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4875A8"/>
                </a:solidFill>
                <a:latin typeface="Arial"/>
                <a:cs typeface="Arial"/>
              </a:rPr>
              <a:t>home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46819" y="1921413"/>
            <a:ext cx="3785870" cy="3001645"/>
          </a:xfrm>
          <a:prstGeom prst="rect">
            <a:avLst/>
          </a:prstGeom>
        </p:spPr>
        <p:txBody>
          <a:bodyPr wrap="square" lIns="0" tIns="135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  <a:tabLst>
                <a:tab pos="354965" algn="l"/>
              </a:tabLst>
            </a:pPr>
            <a:r>
              <a:rPr dirty="0" sz="1800" spc="-60">
                <a:solidFill>
                  <a:srgbClr val="C5E1FE"/>
                </a:solidFill>
                <a:latin typeface="Microsoft Sans Serif"/>
                <a:cs typeface="Microsoft Sans Serif"/>
              </a:rPr>
              <a:t>🞇	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When?</a:t>
            </a:r>
            <a:endParaRPr sz="1800">
              <a:latin typeface="Arial MT"/>
              <a:cs typeface="Arial MT"/>
            </a:endParaRPr>
          </a:p>
          <a:p>
            <a:pPr marL="419100">
              <a:lnSpc>
                <a:spcPct val="100000"/>
              </a:lnSpc>
              <a:spcBef>
                <a:spcPts val="975"/>
              </a:spcBef>
            </a:pPr>
            <a:r>
              <a:rPr dirty="0" sz="1800" spc="-5" b="1">
                <a:solidFill>
                  <a:srgbClr val="4875A8"/>
                </a:solidFill>
                <a:latin typeface="Arial"/>
                <a:cs typeface="Arial"/>
              </a:rPr>
              <a:t>NOW!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  <a:tabLst>
                <a:tab pos="354965" algn="l"/>
              </a:tabLst>
            </a:pPr>
            <a:r>
              <a:rPr dirty="0" sz="1800" spc="-60">
                <a:solidFill>
                  <a:srgbClr val="C5E1FE"/>
                </a:solidFill>
                <a:latin typeface="Microsoft Sans Serif"/>
                <a:cs typeface="Microsoft Sans Serif"/>
              </a:rPr>
              <a:t>🞇	</a:t>
            </a: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How?</a:t>
            </a:r>
            <a:endParaRPr sz="1800">
              <a:latin typeface="Arial MT"/>
              <a:cs typeface="Arial MT"/>
            </a:endParaRPr>
          </a:p>
          <a:p>
            <a:pPr marL="419100" marR="5080">
              <a:lnSpc>
                <a:spcPct val="99700"/>
              </a:lnSpc>
              <a:spcBef>
                <a:spcPts val="1045"/>
              </a:spcBef>
            </a:pPr>
            <a:r>
              <a:rPr dirty="0" sz="1800" b="1">
                <a:solidFill>
                  <a:srgbClr val="4875A8"/>
                </a:solidFill>
                <a:latin typeface="Arial"/>
                <a:cs typeface="Arial"/>
              </a:rPr>
              <a:t>Each </a:t>
            </a:r>
            <a:r>
              <a:rPr dirty="0" sz="1800" spc="-5" b="1">
                <a:solidFill>
                  <a:srgbClr val="4875A8"/>
                </a:solidFill>
                <a:latin typeface="Arial"/>
                <a:cs typeface="Arial"/>
              </a:rPr>
              <a:t>week, you will bring back </a:t>
            </a:r>
            <a:r>
              <a:rPr dirty="0" sz="1800" spc="-490" b="1">
                <a:solidFill>
                  <a:srgbClr val="4875A8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4875A8"/>
                </a:solidFill>
                <a:latin typeface="Arial"/>
                <a:cs typeface="Arial"/>
              </a:rPr>
              <a:t>your “Dasvandh Box” with </a:t>
            </a:r>
            <a:r>
              <a:rPr dirty="0" sz="1800" b="1">
                <a:solidFill>
                  <a:srgbClr val="4875A8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4875A8"/>
                </a:solidFill>
                <a:latin typeface="Arial"/>
                <a:cs typeface="Arial"/>
              </a:rPr>
              <a:t>money you have collected and </a:t>
            </a:r>
            <a:r>
              <a:rPr dirty="0" sz="1800" spc="-490" b="1">
                <a:solidFill>
                  <a:srgbClr val="4875A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875A8"/>
                </a:solidFill>
                <a:latin typeface="Arial"/>
                <a:cs typeface="Arial"/>
              </a:rPr>
              <a:t>we will pool </a:t>
            </a:r>
            <a:r>
              <a:rPr dirty="0" sz="1800" spc="-5" b="1">
                <a:solidFill>
                  <a:srgbClr val="4875A8"/>
                </a:solidFill>
                <a:latin typeface="Arial"/>
                <a:cs typeface="Arial"/>
              </a:rPr>
              <a:t>all </a:t>
            </a:r>
            <a:r>
              <a:rPr dirty="0" sz="1800" b="1">
                <a:solidFill>
                  <a:srgbClr val="4875A8"/>
                </a:solidFill>
                <a:latin typeface="Arial"/>
                <a:cs typeface="Arial"/>
              </a:rPr>
              <a:t>our </a:t>
            </a:r>
            <a:r>
              <a:rPr dirty="0" sz="1800" spc="-5" b="1">
                <a:solidFill>
                  <a:srgbClr val="4875A8"/>
                </a:solidFill>
                <a:latin typeface="Arial"/>
                <a:cs typeface="Arial"/>
              </a:rPr>
              <a:t>money </a:t>
            </a:r>
            <a:r>
              <a:rPr dirty="0" sz="1800" b="1">
                <a:solidFill>
                  <a:srgbClr val="4875A8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4875A8"/>
                </a:solidFill>
                <a:latin typeface="Arial"/>
                <a:cs typeface="Arial"/>
              </a:rPr>
              <a:t>together and donate </a:t>
            </a:r>
            <a:r>
              <a:rPr dirty="0" sz="1800" b="1">
                <a:solidFill>
                  <a:srgbClr val="4875A8"/>
                </a:solidFill>
                <a:latin typeface="Arial"/>
                <a:cs typeface="Arial"/>
              </a:rPr>
              <a:t>to an </a:t>
            </a:r>
            <a:r>
              <a:rPr dirty="0" sz="1800" spc="5" b="1">
                <a:solidFill>
                  <a:srgbClr val="4875A8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4875A8"/>
                </a:solidFill>
                <a:latin typeface="Arial"/>
                <a:cs typeface="Arial"/>
              </a:rPr>
              <a:t>important</a:t>
            </a:r>
            <a:r>
              <a:rPr dirty="0" sz="1800" spc="-10" b="1">
                <a:solidFill>
                  <a:srgbClr val="4875A8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4875A8"/>
                </a:solidFill>
                <a:latin typeface="Arial"/>
                <a:cs typeface="Arial"/>
              </a:rPr>
              <a:t>cause.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dirty="0" spc="-45"/>
              <a:t>DASVANDH</a:t>
            </a:r>
            <a:r>
              <a:rPr dirty="0" spc="-65"/>
              <a:t> </a:t>
            </a:r>
            <a:r>
              <a:rPr dirty="0" spc="-5"/>
              <a:t>BOXES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6278" y="2759530"/>
            <a:ext cx="1862611" cy="196182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440939" y="5014976"/>
            <a:ext cx="4233545" cy="1096645"/>
          </a:xfrm>
          <a:prstGeom prst="rect">
            <a:avLst/>
          </a:prstGeom>
        </p:spPr>
        <p:txBody>
          <a:bodyPr wrap="square" lIns="0" tIns="135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  <a:tabLst>
                <a:tab pos="354965" algn="l"/>
              </a:tabLst>
            </a:pPr>
            <a:r>
              <a:rPr dirty="0" sz="1800" spc="-60">
                <a:solidFill>
                  <a:srgbClr val="C5E1FE"/>
                </a:solidFill>
                <a:latin typeface="Microsoft Sans Serif"/>
                <a:cs typeface="Microsoft Sans Serif"/>
              </a:rPr>
              <a:t>🞇	</a:t>
            </a: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Why?</a:t>
            </a:r>
            <a:endParaRPr sz="1800">
              <a:latin typeface="Arial MT"/>
              <a:cs typeface="Arial MT"/>
            </a:endParaRPr>
          </a:p>
          <a:p>
            <a:pPr marL="419100" marR="5080">
              <a:lnSpc>
                <a:spcPct val="100000"/>
              </a:lnSpc>
              <a:spcBef>
                <a:spcPts val="969"/>
              </a:spcBef>
            </a:pPr>
            <a:r>
              <a:rPr dirty="0" sz="1800" spc="-20" b="1">
                <a:solidFill>
                  <a:srgbClr val="4875A8"/>
                </a:solidFill>
                <a:latin typeface="Arial"/>
                <a:cs typeface="Arial"/>
              </a:rPr>
              <a:t>It’s </a:t>
            </a:r>
            <a:r>
              <a:rPr dirty="0" sz="1800" b="1">
                <a:solidFill>
                  <a:srgbClr val="4875A8"/>
                </a:solidFill>
                <a:latin typeface="Arial"/>
                <a:cs typeface="Arial"/>
              </a:rPr>
              <a:t>an </a:t>
            </a:r>
            <a:r>
              <a:rPr dirty="0" sz="1800" spc="-5" b="1">
                <a:solidFill>
                  <a:srgbClr val="4875A8"/>
                </a:solidFill>
                <a:latin typeface="Arial"/>
                <a:cs typeface="Arial"/>
              </a:rPr>
              <a:t>important part of our history </a:t>
            </a:r>
            <a:r>
              <a:rPr dirty="0" sz="1800" spc="-490" b="1">
                <a:solidFill>
                  <a:srgbClr val="4875A8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4875A8"/>
                </a:solidFill>
                <a:latin typeface="Arial"/>
                <a:cs typeface="Arial"/>
              </a:rPr>
              <a:t>and</a:t>
            </a:r>
            <a:r>
              <a:rPr dirty="0" sz="1800" spc="-10" b="1">
                <a:solidFill>
                  <a:srgbClr val="4875A8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4875A8"/>
                </a:solidFill>
                <a:latin typeface="Arial"/>
                <a:cs typeface="Arial"/>
              </a:rPr>
              <a:t>our philosophy!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97773" y="6285555"/>
            <a:ext cx="1016635" cy="52006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solidFill>
                  <a:srgbClr val="FFFFFF"/>
                </a:solidFill>
                <a:latin typeface="Arial MT"/>
                <a:cs typeface="Arial MT"/>
                <a:hlinkClick r:id="rId3"/>
              </a:rPr>
              <a:t>www.dvnetwork.org</a:t>
            </a:r>
            <a:endParaRPr sz="900">
              <a:latin typeface="Arial MT"/>
              <a:cs typeface="Arial MT"/>
            </a:endParaRPr>
          </a:p>
          <a:p>
            <a:pPr marL="12700" marR="358775">
              <a:lnSpc>
                <a:spcPct val="133700"/>
              </a:lnSpc>
            </a:pP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/dvnetwork </a:t>
            </a:r>
            <a:r>
              <a:rPr dirty="0" sz="9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@dvnetwork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3905" y="4679043"/>
            <a:ext cx="309880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4875A8"/>
                </a:solidFill>
                <a:latin typeface="Arial MT"/>
                <a:cs typeface="Arial MT"/>
              </a:rPr>
              <a:t>Building</a:t>
            </a:r>
            <a:r>
              <a:rPr dirty="0" sz="3200" spc="-4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3200">
                <a:solidFill>
                  <a:srgbClr val="4875A8"/>
                </a:solidFill>
                <a:latin typeface="Arial MT"/>
                <a:cs typeface="Arial MT"/>
              </a:rPr>
              <a:t>a</a:t>
            </a:r>
            <a:r>
              <a:rPr dirty="0" sz="3200" spc="-3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3200" spc="-5">
                <a:solidFill>
                  <a:srgbClr val="4875A8"/>
                </a:solidFill>
                <a:latin typeface="Arial MT"/>
                <a:cs typeface="Arial MT"/>
              </a:rPr>
              <a:t>Nation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39" y="5175503"/>
            <a:ext cx="7319009" cy="890269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marL="432434">
              <a:lnSpc>
                <a:spcPct val="100000"/>
              </a:lnSpc>
              <a:spcBef>
                <a:spcPts val="665"/>
              </a:spcBef>
            </a:pPr>
            <a:r>
              <a:rPr dirty="0" sz="1700" spc="-5" b="1" i="1">
                <a:solidFill>
                  <a:srgbClr val="4875A8"/>
                </a:solidFill>
                <a:latin typeface="Arial"/>
                <a:cs typeface="Arial"/>
              </a:rPr>
              <a:t>The</a:t>
            </a:r>
            <a:r>
              <a:rPr dirty="0" sz="1700" b="1" i="1">
                <a:solidFill>
                  <a:srgbClr val="4875A8"/>
                </a:solidFill>
                <a:latin typeface="Arial"/>
                <a:cs typeface="Arial"/>
              </a:rPr>
              <a:t> </a:t>
            </a:r>
            <a:r>
              <a:rPr dirty="0" sz="1700" spc="-5" b="1" i="1">
                <a:solidFill>
                  <a:srgbClr val="4875A8"/>
                </a:solidFill>
                <a:latin typeface="Arial"/>
                <a:cs typeface="Arial"/>
              </a:rPr>
              <a:t>Role</a:t>
            </a:r>
            <a:r>
              <a:rPr dirty="0" sz="1700" spc="5" b="1" i="1">
                <a:solidFill>
                  <a:srgbClr val="4875A8"/>
                </a:solidFill>
                <a:latin typeface="Arial"/>
                <a:cs typeface="Arial"/>
              </a:rPr>
              <a:t> </a:t>
            </a:r>
            <a:r>
              <a:rPr dirty="0" sz="1700" spc="-5" b="1" i="1">
                <a:solidFill>
                  <a:srgbClr val="4875A8"/>
                </a:solidFill>
                <a:latin typeface="Arial"/>
                <a:cs typeface="Arial"/>
              </a:rPr>
              <a:t>of</a:t>
            </a:r>
            <a:r>
              <a:rPr dirty="0" sz="1700" b="1" i="1">
                <a:solidFill>
                  <a:srgbClr val="4875A8"/>
                </a:solidFill>
                <a:latin typeface="Arial"/>
                <a:cs typeface="Arial"/>
              </a:rPr>
              <a:t> </a:t>
            </a:r>
            <a:r>
              <a:rPr dirty="0" sz="1700" spc="-5" b="1" i="1">
                <a:solidFill>
                  <a:srgbClr val="4875A8"/>
                </a:solidFill>
                <a:latin typeface="Arial"/>
                <a:cs typeface="Arial"/>
              </a:rPr>
              <a:t>Dasvandh</a:t>
            </a:r>
            <a:r>
              <a:rPr dirty="0" sz="1700" b="1" i="1">
                <a:solidFill>
                  <a:srgbClr val="4875A8"/>
                </a:solidFill>
                <a:latin typeface="Arial"/>
                <a:cs typeface="Arial"/>
              </a:rPr>
              <a:t> </a:t>
            </a:r>
            <a:r>
              <a:rPr dirty="0" sz="1700" spc="-5" b="1" i="1">
                <a:solidFill>
                  <a:srgbClr val="4875A8"/>
                </a:solidFill>
                <a:latin typeface="Arial"/>
                <a:cs typeface="Arial"/>
              </a:rPr>
              <a:t>in</a:t>
            </a:r>
            <a:r>
              <a:rPr dirty="0" sz="1700" b="1" i="1">
                <a:solidFill>
                  <a:srgbClr val="4875A8"/>
                </a:solidFill>
                <a:latin typeface="Arial"/>
                <a:cs typeface="Arial"/>
              </a:rPr>
              <a:t> </a:t>
            </a:r>
            <a:r>
              <a:rPr dirty="0" sz="1700" spc="-5" b="1" i="1">
                <a:solidFill>
                  <a:srgbClr val="4875A8"/>
                </a:solidFill>
                <a:latin typeface="Arial"/>
                <a:cs typeface="Arial"/>
              </a:rPr>
              <a:t>the</a:t>
            </a:r>
            <a:r>
              <a:rPr dirty="0" sz="1700" spc="5" b="1" i="1">
                <a:solidFill>
                  <a:srgbClr val="4875A8"/>
                </a:solidFill>
                <a:latin typeface="Arial"/>
                <a:cs typeface="Arial"/>
              </a:rPr>
              <a:t> </a:t>
            </a:r>
            <a:r>
              <a:rPr dirty="0" sz="1700" spc="-5" b="1" i="1">
                <a:solidFill>
                  <a:srgbClr val="4875A8"/>
                </a:solidFill>
                <a:latin typeface="Arial"/>
                <a:cs typeface="Arial"/>
              </a:rPr>
              <a:t>Formation</a:t>
            </a:r>
            <a:r>
              <a:rPr dirty="0" sz="1700" b="1" i="1">
                <a:solidFill>
                  <a:srgbClr val="4875A8"/>
                </a:solidFill>
                <a:latin typeface="Arial"/>
                <a:cs typeface="Arial"/>
              </a:rPr>
              <a:t> </a:t>
            </a:r>
            <a:r>
              <a:rPr dirty="0" sz="1700" spc="-5" b="1" i="1">
                <a:solidFill>
                  <a:srgbClr val="4875A8"/>
                </a:solidFill>
                <a:latin typeface="Arial"/>
                <a:cs typeface="Arial"/>
              </a:rPr>
              <a:t>of</a:t>
            </a:r>
            <a:r>
              <a:rPr dirty="0" sz="1700" b="1" i="1">
                <a:solidFill>
                  <a:srgbClr val="4875A8"/>
                </a:solidFill>
                <a:latin typeface="Arial"/>
                <a:cs typeface="Arial"/>
              </a:rPr>
              <a:t> a</a:t>
            </a:r>
            <a:r>
              <a:rPr dirty="0" sz="1700" spc="5" b="1" i="1">
                <a:solidFill>
                  <a:srgbClr val="4875A8"/>
                </a:solidFill>
                <a:latin typeface="Arial"/>
                <a:cs typeface="Arial"/>
              </a:rPr>
              <a:t> </a:t>
            </a:r>
            <a:r>
              <a:rPr dirty="0" sz="1700" spc="-5" b="1" i="1">
                <a:solidFill>
                  <a:srgbClr val="4875A8"/>
                </a:solidFill>
                <a:latin typeface="Arial"/>
                <a:cs typeface="Arial"/>
              </a:rPr>
              <a:t>Sikh</a:t>
            </a:r>
            <a:r>
              <a:rPr dirty="0" sz="1700" b="1" i="1">
                <a:solidFill>
                  <a:srgbClr val="4875A8"/>
                </a:solidFill>
                <a:latin typeface="Arial"/>
                <a:cs typeface="Arial"/>
              </a:rPr>
              <a:t> </a:t>
            </a:r>
            <a:r>
              <a:rPr dirty="0" sz="1700" spc="-5" b="1" i="1">
                <a:solidFill>
                  <a:srgbClr val="4875A8"/>
                </a:solidFill>
                <a:latin typeface="Arial"/>
                <a:cs typeface="Arial"/>
              </a:rPr>
              <a:t>culture</a:t>
            </a:r>
            <a:r>
              <a:rPr dirty="0" sz="1700" spc="5" b="1" i="1">
                <a:solidFill>
                  <a:srgbClr val="4875A8"/>
                </a:solidFill>
                <a:latin typeface="Arial"/>
                <a:cs typeface="Arial"/>
              </a:rPr>
              <a:t> </a:t>
            </a:r>
            <a:r>
              <a:rPr dirty="0" sz="1700" spc="-5" b="1" i="1">
                <a:solidFill>
                  <a:srgbClr val="4875A8"/>
                </a:solidFill>
                <a:latin typeface="Arial"/>
                <a:cs typeface="Arial"/>
              </a:rPr>
              <a:t>and</a:t>
            </a:r>
            <a:r>
              <a:rPr dirty="0" sz="1700" b="1" i="1">
                <a:solidFill>
                  <a:srgbClr val="4875A8"/>
                </a:solidFill>
                <a:latin typeface="Arial"/>
                <a:cs typeface="Arial"/>
              </a:rPr>
              <a:t> </a:t>
            </a:r>
            <a:r>
              <a:rPr dirty="0" sz="1700" spc="-5" b="1" i="1">
                <a:solidFill>
                  <a:srgbClr val="4875A8"/>
                </a:solidFill>
                <a:latin typeface="Arial"/>
                <a:cs typeface="Arial"/>
              </a:rPr>
              <a:t>space</a:t>
            </a:r>
            <a:endParaRPr sz="1700">
              <a:latin typeface="Arial"/>
              <a:cs typeface="Arial"/>
            </a:endParaRPr>
          </a:p>
          <a:p>
            <a:pPr marL="12700" marR="72390">
              <a:lnSpc>
                <a:spcPct val="78000"/>
              </a:lnSpc>
              <a:spcBef>
                <a:spcPts val="1020"/>
              </a:spcBef>
            </a:pP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Above:</a:t>
            </a:r>
            <a:r>
              <a:rPr dirty="0" sz="1700" spc="-9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A</a:t>
            </a:r>
            <a:r>
              <a:rPr dirty="0" sz="1700" spc="-9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painting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depicting</a:t>
            </a:r>
            <a:r>
              <a:rPr dirty="0" sz="1700" spc="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Darbar Sahib under 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construction,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 overlooked by </a:t>
            </a:r>
            <a:r>
              <a:rPr dirty="0" sz="1700" spc="-45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Guru</a:t>
            </a:r>
            <a:r>
              <a:rPr dirty="0" sz="1700" spc="-10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Arjan</a:t>
            </a:r>
            <a:r>
              <a:rPr dirty="0" sz="1700" spc="-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4875A8"/>
                </a:solidFill>
                <a:latin typeface="Arial MT"/>
                <a:cs typeface="Arial MT"/>
              </a:rPr>
              <a:t>Sahib.</a:t>
            </a:r>
            <a:endParaRPr sz="17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52401"/>
            <a:ext cx="7685653" cy="452634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997773" y="6285555"/>
            <a:ext cx="1016635" cy="52006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solidFill>
                  <a:srgbClr val="FFFFFF"/>
                </a:solidFill>
                <a:latin typeface="Arial MT"/>
                <a:cs typeface="Arial MT"/>
                <a:hlinkClick r:id="rId3"/>
              </a:rPr>
              <a:t>www.dvnetwork.org</a:t>
            </a:r>
            <a:endParaRPr sz="900">
              <a:latin typeface="Arial MT"/>
              <a:cs typeface="Arial MT"/>
            </a:endParaRPr>
          </a:p>
          <a:p>
            <a:pPr marL="12700" marR="358775">
              <a:lnSpc>
                <a:spcPct val="133700"/>
              </a:lnSpc>
            </a:pP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/dvnetwork </a:t>
            </a:r>
            <a:r>
              <a:rPr dirty="0" sz="9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@dvnetwork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7960" y="665481"/>
            <a:ext cx="6393180" cy="1480820"/>
          </a:xfrm>
          <a:prstGeom prst="rect"/>
        </p:spPr>
        <p:txBody>
          <a:bodyPr wrap="square" lIns="0" tIns="33020" rIns="0" bIns="0" rtlCol="0" vert="horz">
            <a:spAutoFit/>
          </a:bodyPr>
          <a:lstStyle/>
          <a:p>
            <a:pPr marL="12700" marR="5080" indent="37465">
              <a:lnSpc>
                <a:spcPts val="5700"/>
              </a:lnSpc>
              <a:spcBef>
                <a:spcPts val="260"/>
              </a:spcBef>
            </a:pPr>
            <a:r>
              <a:rPr dirty="0" sz="4800" spc="-285" b="0">
                <a:latin typeface="Trebuchet MS"/>
                <a:cs typeface="Trebuchet MS"/>
              </a:rPr>
              <a:t>Gwil</a:t>
            </a:r>
            <a:r>
              <a:rPr dirty="0" sz="4800" spc="229" b="0">
                <a:latin typeface="Trebuchet MS"/>
                <a:cs typeface="Trebuchet MS"/>
              </a:rPr>
              <a:t> </a:t>
            </a:r>
            <a:r>
              <a:rPr dirty="0" sz="4800" spc="-595" b="0">
                <a:latin typeface="Trebuchet MS"/>
                <a:cs typeface="Trebuchet MS"/>
              </a:rPr>
              <a:t>Kwie</a:t>
            </a:r>
            <a:r>
              <a:rPr dirty="0" sz="4800" spc="229" b="0">
                <a:latin typeface="Trebuchet MS"/>
                <a:cs typeface="Trebuchet MS"/>
              </a:rPr>
              <a:t> </a:t>
            </a:r>
            <a:r>
              <a:rPr dirty="0" sz="4800" spc="-575" b="0">
                <a:latin typeface="Trebuchet MS"/>
                <a:cs typeface="Trebuchet MS"/>
              </a:rPr>
              <a:t>ikCu</a:t>
            </a:r>
            <a:r>
              <a:rPr dirty="0" sz="4800" spc="229" b="0">
                <a:latin typeface="Trebuchet MS"/>
                <a:cs typeface="Trebuchet MS"/>
              </a:rPr>
              <a:t> </a:t>
            </a:r>
            <a:r>
              <a:rPr dirty="0" sz="4800" spc="-715" b="0">
                <a:latin typeface="Trebuchet MS"/>
                <a:cs typeface="Trebuchet MS"/>
              </a:rPr>
              <a:t>hQhu</a:t>
            </a:r>
            <a:r>
              <a:rPr dirty="0" sz="4800" spc="229" b="0">
                <a:latin typeface="Trebuchet MS"/>
                <a:cs typeface="Trebuchet MS"/>
              </a:rPr>
              <a:t> </a:t>
            </a:r>
            <a:r>
              <a:rPr dirty="0" sz="4800" spc="-525" b="0">
                <a:latin typeface="Trebuchet MS"/>
                <a:cs typeface="Trebuchet MS"/>
              </a:rPr>
              <a:t>dyie</a:t>
            </a:r>
            <a:r>
              <a:rPr dirty="0" sz="4800" spc="229" b="0">
                <a:latin typeface="Trebuchet MS"/>
                <a:cs typeface="Trebuchet MS"/>
              </a:rPr>
              <a:t> </a:t>
            </a:r>
            <a:r>
              <a:rPr dirty="0" sz="4800" spc="685" b="0">
                <a:latin typeface="Trebuchet MS"/>
                <a:cs typeface="Trebuchet MS"/>
              </a:rPr>
              <a:t>]  </a:t>
            </a:r>
            <a:r>
              <a:rPr dirty="0" sz="4800" spc="-525" b="0">
                <a:latin typeface="Trebuchet MS"/>
                <a:cs typeface="Trebuchet MS"/>
              </a:rPr>
              <a:t>nwnk</a:t>
            </a:r>
            <a:r>
              <a:rPr dirty="0" sz="4800" spc="229" b="0">
                <a:latin typeface="Trebuchet MS"/>
                <a:cs typeface="Trebuchet MS"/>
              </a:rPr>
              <a:t> </a:t>
            </a:r>
            <a:r>
              <a:rPr dirty="0" sz="4800" spc="-1070" b="0">
                <a:latin typeface="Trebuchet MS"/>
                <a:cs typeface="Trebuchet MS"/>
              </a:rPr>
              <a:t>rwhu</a:t>
            </a:r>
            <a:r>
              <a:rPr dirty="0" sz="4800" spc="229" b="0">
                <a:latin typeface="Trebuchet MS"/>
                <a:cs typeface="Trebuchet MS"/>
              </a:rPr>
              <a:t> </a:t>
            </a:r>
            <a:r>
              <a:rPr dirty="0" sz="4800" spc="-355" b="0">
                <a:latin typeface="Trebuchet MS"/>
                <a:cs typeface="Trebuchet MS"/>
              </a:rPr>
              <a:t>pCwxih</a:t>
            </a:r>
            <a:r>
              <a:rPr dirty="0" sz="4800" spc="229" b="0">
                <a:latin typeface="Trebuchet MS"/>
                <a:cs typeface="Trebuchet MS"/>
              </a:rPr>
              <a:t> </a:t>
            </a:r>
            <a:r>
              <a:rPr dirty="0" sz="4800" spc="-345" b="0">
                <a:latin typeface="Trebuchet MS"/>
                <a:cs typeface="Trebuchet MS"/>
              </a:rPr>
              <a:t>syie</a:t>
            </a:r>
            <a:r>
              <a:rPr dirty="0" sz="4800" spc="229" b="0">
                <a:latin typeface="Trebuchet MS"/>
                <a:cs typeface="Trebuchet MS"/>
              </a:rPr>
              <a:t> </a:t>
            </a:r>
            <a:r>
              <a:rPr dirty="0" sz="4800" spc="490" b="0">
                <a:latin typeface="Trebuchet MS"/>
                <a:cs typeface="Trebuchet MS"/>
              </a:rPr>
              <a:t>]1]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97773" y="6285555"/>
            <a:ext cx="1016635" cy="52006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solidFill>
                  <a:srgbClr val="FFFFFF"/>
                </a:solidFill>
                <a:latin typeface="Arial MT"/>
                <a:cs typeface="Arial MT"/>
                <a:hlinkClick r:id="rId2"/>
              </a:rPr>
              <a:t>www.dvnetwork.org</a:t>
            </a:r>
            <a:endParaRPr sz="900">
              <a:latin typeface="Arial MT"/>
              <a:cs typeface="Arial MT"/>
            </a:endParaRPr>
          </a:p>
          <a:p>
            <a:pPr marL="12700" marR="358775">
              <a:lnSpc>
                <a:spcPct val="133700"/>
              </a:lnSpc>
            </a:pP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/dvnetwork </a:t>
            </a:r>
            <a:r>
              <a:rPr dirty="0" sz="9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@dvnetwork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281305" marR="26860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One </a:t>
            </a:r>
            <a:r>
              <a:rPr dirty="0"/>
              <a:t>who </a:t>
            </a:r>
            <a:r>
              <a:rPr dirty="0" spc="-5"/>
              <a:t>honestly </a:t>
            </a:r>
            <a:r>
              <a:rPr dirty="0"/>
              <a:t>earns what </a:t>
            </a:r>
            <a:r>
              <a:rPr dirty="0" spc="-5"/>
              <a:t>they eat, </a:t>
            </a:r>
            <a:r>
              <a:rPr dirty="0"/>
              <a:t>and also </a:t>
            </a:r>
            <a:r>
              <a:rPr dirty="0" spc="-819"/>
              <a:t> </a:t>
            </a:r>
            <a:r>
              <a:rPr dirty="0"/>
              <a:t>gives</a:t>
            </a:r>
            <a:r>
              <a:rPr dirty="0" spc="-10"/>
              <a:t> </a:t>
            </a:r>
            <a:r>
              <a:rPr dirty="0" spc="-5"/>
              <a:t>from their </a:t>
            </a:r>
            <a:r>
              <a:rPr dirty="0"/>
              <a:t>earnings,</a:t>
            </a:r>
          </a:p>
          <a:p>
            <a:pPr algn="ctr" marL="228600" marR="215900">
              <a:lnSpc>
                <a:spcPct val="100000"/>
              </a:lnSpc>
            </a:pPr>
            <a:r>
              <a:rPr dirty="0" i="1">
                <a:latin typeface="Arial"/>
                <a:cs typeface="Arial"/>
              </a:rPr>
              <a:t>Says</a:t>
            </a:r>
            <a:r>
              <a:rPr dirty="0" spc="-15" i="1">
                <a:latin typeface="Arial"/>
                <a:cs typeface="Arial"/>
              </a:rPr>
              <a:t> </a:t>
            </a:r>
            <a:r>
              <a:rPr dirty="0" i="1">
                <a:latin typeface="Arial"/>
                <a:cs typeface="Arial"/>
              </a:rPr>
              <a:t>Nanak,</a:t>
            </a:r>
            <a:r>
              <a:rPr dirty="0" spc="-15" i="1">
                <a:latin typeface="Arial"/>
                <a:cs typeface="Arial"/>
              </a:rPr>
              <a:t> </a:t>
            </a:r>
            <a:r>
              <a:rPr dirty="0" spc="-5" i="1">
                <a:latin typeface="Arial"/>
                <a:cs typeface="Arial"/>
              </a:rPr>
              <a:t>that</a:t>
            </a:r>
            <a:r>
              <a:rPr dirty="0" spc="-10" i="1">
                <a:latin typeface="Arial"/>
                <a:cs typeface="Arial"/>
              </a:rPr>
              <a:t> </a:t>
            </a:r>
            <a:r>
              <a:rPr dirty="0" i="1">
                <a:latin typeface="Arial"/>
                <a:cs typeface="Arial"/>
              </a:rPr>
              <a:t>individual</a:t>
            </a:r>
            <a:r>
              <a:rPr dirty="0" spc="-10" i="1">
                <a:latin typeface="Arial"/>
                <a:cs typeface="Arial"/>
              </a:rPr>
              <a:t> </a:t>
            </a:r>
            <a:r>
              <a:rPr dirty="0" i="1">
                <a:latin typeface="Arial"/>
                <a:cs typeface="Arial"/>
              </a:rPr>
              <a:t>recognizes</a:t>
            </a:r>
            <a:r>
              <a:rPr dirty="0" spc="-15" i="1">
                <a:latin typeface="Arial"/>
                <a:cs typeface="Arial"/>
              </a:rPr>
              <a:t> </a:t>
            </a:r>
            <a:r>
              <a:rPr dirty="0" spc="-5" i="1">
                <a:latin typeface="Arial"/>
                <a:cs typeface="Arial"/>
              </a:rPr>
              <a:t>the [Sikh] </a:t>
            </a:r>
            <a:r>
              <a:rPr dirty="0" spc="-819" i="1">
                <a:latin typeface="Arial"/>
                <a:cs typeface="Arial"/>
              </a:rPr>
              <a:t> </a:t>
            </a:r>
            <a:r>
              <a:rPr dirty="0" spc="-60" i="1">
                <a:latin typeface="Arial"/>
                <a:cs typeface="Arial"/>
              </a:rPr>
              <a:t>way.</a:t>
            </a:r>
          </a:p>
          <a:p>
            <a:pPr marL="216535">
              <a:lnSpc>
                <a:spcPct val="100000"/>
              </a:lnSpc>
            </a:pPr>
            <a:endParaRPr sz="2950">
              <a:latin typeface="Arial"/>
              <a:cs typeface="Arial"/>
            </a:endParaRPr>
          </a:p>
          <a:p>
            <a:pPr marL="3834765" marR="5080" indent="1878964">
              <a:lnSpc>
                <a:spcPct val="163200"/>
              </a:lnSpc>
            </a:pPr>
            <a:r>
              <a:rPr dirty="0" sz="2400" b="1">
                <a:latin typeface="Arial"/>
                <a:cs typeface="Arial"/>
              </a:rPr>
              <a:t>Guru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Nanak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Dev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Jee </a:t>
            </a:r>
            <a:r>
              <a:rPr dirty="0" sz="2400" spc="-6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Ang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1245,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Guru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Granth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Sahib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Jee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7926" y="596901"/>
            <a:ext cx="4159250" cy="817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200" spc="-5"/>
              <a:t>THANK</a:t>
            </a:r>
            <a:r>
              <a:rPr dirty="0" sz="5200" spc="-155"/>
              <a:t> </a:t>
            </a:r>
            <a:r>
              <a:rPr dirty="0" sz="5200" spc="-5"/>
              <a:t>YOU!</a:t>
            </a:r>
            <a:endParaRPr sz="5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1981200"/>
            <a:ext cx="4038598" cy="2819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1981200"/>
            <a:ext cx="4237929" cy="28194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997773" y="6285555"/>
            <a:ext cx="1016635" cy="52006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solidFill>
                  <a:srgbClr val="FFFFFF"/>
                </a:solidFill>
                <a:latin typeface="Arial MT"/>
                <a:cs typeface="Arial MT"/>
                <a:hlinkClick r:id="rId4"/>
              </a:rPr>
              <a:t>www.dvnetwork.org</a:t>
            </a:r>
            <a:endParaRPr sz="900">
              <a:latin typeface="Arial MT"/>
              <a:cs typeface="Arial MT"/>
            </a:endParaRPr>
          </a:p>
          <a:p>
            <a:pPr marL="12700" marR="358775">
              <a:lnSpc>
                <a:spcPct val="133700"/>
              </a:lnSpc>
            </a:pP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/dvnetwork </a:t>
            </a:r>
            <a:r>
              <a:rPr dirty="0" sz="9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@dvnetwork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182" y="881421"/>
            <a:ext cx="377571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0">
                <a:latin typeface="Arial MT"/>
                <a:cs typeface="Arial MT"/>
              </a:rPr>
              <a:t>Guru</a:t>
            </a:r>
            <a:r>
              <a:rPr dirty="0" sz="3200" spc="-30" b="0">
                <a:latin typeface="Arial MT"/>
                <a:cs typeface="Arial MT"/>
              </a:rPr>
              <a:t> </a:t>
            </a:r>
            <a:r>
              <a:rPr dirty="0" sz="3200" b="0">
                <a:latin typeface="Arial MT"/>
                <a:cs typeface="Arial MT"/>
              </a:rPr>
              <a:t>Nanak</a:t>
            </a:r>
            <a:r>
              <a:rPr dirty="0" sz="3200" spc="-30" b="0">
                <a:latin typeface="Arial MT"/>
                <a:cs typeface="Arial MT"/>
              </a:rPr>
              <a:t> </a:t>
            </a:r>
            <a:r>
              <a:rPr dirty="0" sz="3200" b="0">
                <a:latin typeface="Arial MT"/>
                <a:cs typeface="Arial MT"/>
              </a:rPr>
              <a:t>Sahib</a:t>
            </a:r>
            <a:r>
              <a:rPr dirty="0" sz="3200" spc="-30" b="0">
                <a:latin typeface="Arial MT"/>
                <a:cs typeface="Arial MT"/>
              </a:rPr>
              <a:t> </a:t>
            </a:r>
            <a:r>
              <a:rPr dirty="0" sz="3200" b="0">
                <a:latin typeface="Arial MT"/>
                <a:cs typeface="Arial MT"/>
              </a:rPr>
              <a:t>Ji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2463800"/>
            <a:ext cx="3148965" cy="16941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54965" marR="5080" indent="-342900">
              <a:lnSpc>
                <a:spcPct val="99400"/>
              </a:lnSpc>
              <a:spcBef>
                <a:spcPts val="114"/>
              </a:spcBef>
            </a:pPr>
            <a:r>
              <a:rPr dirty="0" sz="2200" spc="-75">
                <a:solidFill>
                  <a:srgbClr val="C5E1FE"/>
                </a:solidFill>
                <a:latin typeface="Microsoft Sans Serif"/>
                <a:cs typeface="Microsoft Sans Serif"/>
              </a:rPr>
              <a:t>🞇</a:t>
            </a:r>
            <a:r>
              <a:rPr dirty="0" sz="2200" spc="430">
                <a:solidFill>
                  <a:srgbClr val="C5E1FE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Guru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Nanak </a:t>
            </a:r>
            <a:r>
              <a:rPr dirty="0" sz="2200" spc="-10">
                <a:solidFill>
                  <a:srgbClr val="4875A8"/>
                </a:solidFill>
                <a:latin typeface="Arial MT"/>
                <a:cs typeface="Arial MT"/>
              </a:rPr>
              <a:t>Sahib’s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 first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lesson was an act </a:t>
            </a:r>
            <a:r>
              <a:rPr dirty="0" sz="2200" spc="-60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of</a:t>
            </a:r>
            <a:r>
              <a:rPr dirty="0" sz="2200" spc="-4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Dasvandh:</a:t>
            </a:r>
            <a:r>
              <a:rPr dirty="0" sz="2200" spc="-4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when</a:t>
            </a:r>
            <a:r>
              <a:rPr dirty="0" sz="2200" spc="-3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he </a:t>
            </a:r>
            <a:r>
              <a:rPr dirty="0" sz="2200" spc="-59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taught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us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the true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 bargain:</a:t>
            </a:r>
            <a:r>
              <a:rPr dirty="0" sz="2200" spc="-5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Sacha</a:t>
            </a:r>
            <a:r>
              <a:rPr dirty="0" sz="2200" spc="-5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Sauda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800" y="1752600"/>
            <a:ext cx="4918014" cy="32575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997773" y="6285555"/>
            <a:ext cx="1016635" cy="52006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solidFill>
                  <a:srgbClr val="FFFFFF"/>
                </a:solidFill>
                <a:latin typeface="Arial MT"/>
                <a:cs typeface="Arial MT"/>
                <a:hlinkClick r:id="rId3"/>
              </a:rPr>
              <a:t>www.dvnetwork.org</a:t>
            </a:r>
            <a:endParaRPr sz="900">
              <a:latin typeface="Arial MT"/>
              <a:cs typeface="Arial MT"/>
            </a:endParaRPr>
          </a:p>
          <a:p>
            <a:pPr marL="12700" marR="358775">
              <a:lnSpc>
                <a:spcPct val="133700"/>
              </a:lnSpc>
            </a:pP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/dvnetwork </a:t>
            </a:r>
            <a:r>
              <a:rPr dirty="0" sz="9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@dvnetwork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1324" y="434297"/>
            <a:ext cx="282702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0">
                <a:latin typeface="Arial MT"/>
                <a:cs typeface="Arial MT"/>
              </a:rPr>
              <a:t>3</a:t>
            </a:r>
            <a:r>
              <a:rPr dirty="0" sz="3200" spc="-40" b="0">
                <a:latin typeface="Arial MT"/>
                <a:cs typeface="Arial MT"/>
              </a:rPr>
              <a:t> </a:t>
            </a:r>
            <a:r>
              <a:rPr dirty="0" sz="3200" spc="-5" b="0">
                <a:latin typeface="Arial MT"/>
                <a:cs typeface="Arial MT"/>
              </a:rPr>
              <a:t>Golden</a:t>
            </a:r>
            <a:r>
              <a:rPr dirty="0" sz="3200" spc="-35" b="0">
                <a:latin typeface="Arial MT"/>
                <a:cs typeface="Arial MT"/>
              </a:rPr>
              <a:t> </a:t>
            </a:r>
            <a:r>
              <a:rPr dirty="0" sz="3200" b="0">
                <a:latin typeface="Arial MT"/>
                <a:cs typeface="Arial MT"/>
              </a:rPr>
              <a:t>Rules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3124200"/>
            <a:ext cx="3471862" cy="26080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0739" y="1358900"/>
            <a:ext cx="3345815" cy="16941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55600" marR="5080" indent="-342900">
              <a:lnSpc>
                <a:spcPct val="99400"/>
              </a:lnSpc>
              <a:spcBef>
                <a:spcPts val="114"/>
              </a:spcBef>
            </a:pPr>
            <a:r>
              <a:rPr dirty="0" sz="2200" spc="-75">
                <a:solidFill>
                  <a:srgbClr val="C5E1FE"/>
                </a:solidFill>
                <a:latin typeface="Microsoft Sans Serif"/>
                <a:cs typeface="Microsoft Sans Serif"/>
              </a:rPr>
              <a:t>🞇</a:t>
            </a:r>
            <a:r>
              <a:rPr dirty="0" sz="2200" spc="-70">
                <a:solidFill>
                  <a:srgbClr val="C5E1FE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The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basis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for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Dasvandh </a:t>
            </a:r>
            <a:r>
              <a:rPr dirty="0" sz="2200" spc="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are</a:t>
            </a:r>
            <a:r>
              <a:rPr dirty="0" sz="2200" spc="-2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Guru</a:t>
            </a:r>
            <a:r>
              <a:rPr dirty="0" sz="2200" spc="-2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Nanak</a:t>
            </a:r>
            <a:r>
              <a:rPr dirty="0" sz="2200" spc="-2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10">
                <a:solidFill>
                  <a:srgbClr val="4875A8"/>
                </a:solidFill>
                <a:latin typeface="Arial MT"/>
                <a:cs typeface="Arial MT"/>
              </a:rPr>
              <a:t>Sahib’s </a:t>
            </a:r>
            <a:r>
              <a:rPr dirty="0" sz="2200" spc="-60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key principles, which he </a:t>
            </a:r>
            <a:r>
              <a:rPr dirty="0" sz="2200" spc="-60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put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into practice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in his </a:t>
            </a:r>
            <a:r>
              <a:rPr dirty="0" sz="2200" spc="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own life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000" y="1219201"/>
            <a:ext cx="3357902" cy="254241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31738" y="3919220"/>
            <a:ext cx="3037840" cy="13919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360680">
              <a:lnSpc>
                <a:spcPts val="2100"/>
              </a:lnSpc>
              <a:spcBef>
                <a:spcPts val="219"/>
              </a:spcBef>
            </a:pP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Above:</a:t>
            </a:r>
            <a:r>
              <a:rPr dirty="0" sz="1800" spc="-3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Guru</a:t>
            </a:r>
            <a:r>
              <a:rPr dirty="0" sz="1800" spc="-3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Nanak</a:t>
            </a:r>
            <a:r>
              <a:rPr dirty="0" sz="1800" spc="-3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Sahib </a:t>
            </a:r>
            <a:r>
              <a:rPr dirty="0" sz="1800" spc="-484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working</a:t>
            </a:r>
            <a:r>
              <a:rPr dirty="0" sz="18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in</a:t>
            </a: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his</a:t>
            </a:r>
            <a:r>
              <a:rPr dirty="0" sz="18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fields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Arial MT"/>
              <a:cs typeface="Arial MT"/>
            </a:endParaRPr>
          </a:p>
          <a:p>
            <a:pPr marL="12700" marR="5080">
              <a:lnSpc>
                <a:spcPct val="101899"/>
              </a:lnSpc>
            </a:pP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Left:</a:t>
            </a:r>
            <a:r>
              <a:rPr dirty="0" sz="1800" spc="-2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4875A8"/>
                </a:solidFill>
                <a:latin typeface="Arial MT"/>
                <a:cs typeface="Arial MT"/>
              </a:rPr>
              <a:t>Guru</a:t>
            </a:r>
            <a:r>
              <a:rPr dirty="0" sz="1800" spc="-1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Nanak</a:t>
            </a:r>
            <a:r>
              <a:rPr dirty="0" sz="1800" spc="-2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Sahib</a:t>
            </a:r>
            <a:r>
              <a:rPr dirty="0" sz="1800" spc="-1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doing </a:t>
            </a:r>
            <a:r>
              <a:rPr dirty="0" sz="1800" spc="-484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Langar</a:t>
            </a:r>
            <a:r>
              <a:rPr dirty="0" sz="18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875A8"/>
                </a:solidFill>
                <a:latin typeface="Arial MT"/>
                <a:cs typeface="Arial MT"/>
              </a:rPr>
              <a:t>seva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97773" y="6285555"/>
            <a:ext cx="1016635" cy="52006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solidFill>
                  <a:srgbClr val="FFFFFF"/>
                </a:solidFill>
                <a:latin typeface="Arial MT"/>
                <a:cs typeface="Arial MT"/>
                <a:hlinkClick r:id="rId4"/>
              </a:rPr>
              <a:t>www.dvnetwork.org</a:t>
            </a:r>
            <a:endParaRPr sz="900">
              <a:latin typeface="Arial MT"/>
              <a:cs typeface="Arial MT"/>
            </a:endParaRPr>
          </a:p>
          <a:p>
            <a:pPr marL="12700" marR="358775">
              <a:lnSpc>
                <a:spcPct val="133700"/>
              </a:lnSpc>
            </a:pP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/dvnetwork </a:t>
            </a:r>
            <a:r>
              <a:rPr dirty="0" sz="9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@dvnetwork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4197" y="510497"/>
            <a:ext cx="574167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0">
                <a:latin typeface="Arial MT"/>
                <a:cs typeface="Arial MT"/>
              </a:rPr>
              <a:t>Mata</a:t>
            </a:r>
            <a:r>
              <a:rPr dirty="0" sz="3200" spc="-20" b="0">
                <a:latin typeface="Arial MT"/>
                <a:cs typeface="Arial MT"/>
              </a:rPr>
              <a:t> </a:t>
            </a:r>
            <a:r>
              <a:rPr dirty="0" sz="3200" b="0">
                <a:latin typeface="Arial MT"/>
                <a:cs typeface="Arial MT"/>
              </a:rPr>
              <a:t>Khivi</a:t>
            </a:r>
            <a:r>
              <a:rPr dirty="0" sz="3200" spc="-20" b="0">
                <a:latin typeface="Arial MT"/>
                <a:cs typeface="Arial MT"/>
              </a:rPr>
              <a:t> </a:t>
            </a:r>
            <a:r>
              <a:rPr dirty="0" sz="3200" b="0">
                <a:latin typeface="Arial MT"/>
                <a:cs typeface="Arial MT"/>
              </a:rPr>
              <a:t>&amp;</a:t>
            </a:r>
            <a:r>
              <a:rPr dirty="0" sz="3200" spc="-15" b="0">
                <a:latin typeface="Arial MT"/>
                <a:cs typeface="Arial MT"/>
              </a:rPr>
              <a:t> </a:t>
            </a:r>
            <a:r>
              <a:rPr dirty="0" sz="3200" spc="-5" b="0">
                <a:latin typeface="Arial MT"/>
                <a:cs typeface="Arial MT"/>
              </a:rPr>
              <a:t>Guru</a:t>
            </a:r>
            <a:r>
              <a:rPr dirty="0" sz="3200" spc="-190" b="0">
                <a:latin typeface="Arial MT"/>
                <a:cs typeface="Arial MT"/>
              </a:rPr>
              <a:t> </a:t>
            </a:r>
            <a:r>
              <a:rPr dirty="0" sz="3200" b="0">
                <a:latin typeface="Arial MT"/>
                <a:cs typeface="Arial MT"/>
              </a:rPr>
              <a:t>Angad</a:t>
            </a:r>
            <a:r>
              <a:rPr dirty="0" sz="3200" spc="-20" b="0">
                <a:latin typeface="Arial MT"/>
                <a:cs typeface="Arial MT"/>
              </a:rPr>
              <a:t> </a:t>
            </a:r>
            <a:r>
              <a:rPr dirty="0" sz="3200" b="0">
                <a:latin typeface="Arial MT"/>
                <a:cs typeface="Arial MT"/>
              </a:rPr>
              <a:t>Sahib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1752600"/>
            <a:ext cx="4317222" cy="350234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39" y="2157910"/>
            <a:ext cx="3474720" cy="3040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99900"/>
              </a:lnSpc>
              <a:spcBef>
                <a:spcPts val="100"/>
              </a:spcBef>
            </a:pPr>
            <a:r>
              <a:rPr dirty="0" sz="2200" spc="-75">
                <a:solidFill>
                  <a:srgbClr val="C5E1FE"/>
                </a:solidFill>
                <a:latin typeface="Microsoft Sans Serif"/>
                <a:cs typeface="Microsoft Sans Serif"/>
              </a:rPr>
              <a:t>🞇</a:t>
            </a:r>
            <a:r>
              <a:rPr dirty="0" sz="2200" spc="-70">
                <a:solidFill>
                  <a:srgbClr val="C5E1FE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Guru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Angad Sahib ji and </a:t>
            </a:r>
            <a:r>
              <a:rPr dirty="0" sz="2200" spc="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his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wife, the greatly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respected Mata Khivi,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formalized the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langar </a:t>
            </a:r>
            <a:r>
              <a:rPr dirty="0" sz="2200" spc="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institution. In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order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to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 support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this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growing </a:t>
            </a:r>
            <a:r>
              <a:rPr dirty="0" sz="2200" spc="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Panthic initiative,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support </a:t>
            </a:r>
            <a:r>
              <a:rPr dirty="0" sz="2200" spc="-60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from the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Sangat was </a:t>
            </a:r>
            <a:r>
              <a:rPr dirty="0" sz="2200" spc="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required.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7773" y="6285555"/>
            <a:ext cx="1016635" cy="52006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solidFill>
                  <a:srgbClr val="FFFFFF"/>
                </a:solidFill>
                <a:latin typeface="Arial MT"/>
                <a:cs typeface="Arial MT"/>
                <a:hlinkClick r:id="rId3"/>
              </a:rPr>
              <a:t>www.dvnetwork.org</a:t>
            </a:r>
            <a:endParaRPr sz="900">
              <a:latin typeface="Arial MT"/>
              <a:cs typeface="Arial MT"/>
            </a:endParaRPr>
          </a:p>
          <a:p>
            <a:pPr marL="12700" marR="358775">
              <a:lnSpc>
                <a:spcPct val="133700"/>
              </a:lnSpc>
            </a:pP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/dvnetwork </a:t>
            </a:r>
            <a:r>
              <a:rPr dirty="0" sz="9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@dvnetwork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5023" y="434297"/>
            <a:ext cx="363982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0">
                <a:latin typeface="Arial MT"/>
                <a:cs typeface="Arial MT"/>
              </a:rPr>
              <a:t>Community</a:t>
            </a:r>
            <a:r>
              <a:rPr dirty="0" sz="3200" spc="-60" b="0">
                <a:latin typeface="Arial MT"/>
                <a:cs typeface="Arial MT"/>
              </a:rPr>
              <a:t> </a:t>
            </a:r>
            <a:r>
              <a:rPr dirty="0" sz="3200" b="0">
                <a:latin typeface="Arial MT"/>
                <a:cs typeface="Arial MT"/>
              </a:rPr>
              <a:t>Building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39" y="1616711"/>
            <a:ext cx="3335654" cy="370077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55600" marR="5080" indent="-342900">
              <a:lnSpc>
                <a:spcPct val="99600"/>
              </a:lnSpc>
              <a:spcBef>
                <a:spcPts val="110"/>
              </a:spcBef>
            </a:pPr>
            <a:r>
              <a:rPr dirty="0" sz="2200" spc="-75">
                <a:solidFill>
                  <a:srgbClr val="C5E1FE"/>
                </a:solidFill>
                <a:latin typeface="Microsoft Sans Serif"/>
                <a:cs typeface="Microsoft Sans Serif"/>
              </a:rPr>
              <a:t>🞇</a:t>
            </a:r>
            <a:r>
              <a:rPr dirty="0" sz="2200" spc="-70">
                <a:solidFill>
                  <a:srgbClr val="C5E1FE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Guru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Amar Das Sahib </a:t>
            </a:r>
            <a:r>
              <a:rPr dirty="0" sz="2200" spc="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started construction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on </a:t>
            </a:r>
            <a:r>
              <a:rPr dirty="0" sz="2200" spc="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the Baoli Sahib at </a:t>
            </a:r>
            <a:r>
              <a:rPr dirty="0" sz="2200" spc="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Goindval Sahib.This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 massive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construction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 project</a:t>
            </a:r>
            <a:r>
              <a:rPr dirty="0" sz="2200" spc="-4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brought</a:t>
            </a:r>
            <a:r>
              <a:rPr dirty="0" sz="2200" spc="-4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together </a:t>
            </a:r>
            <a:r>
              <a:rPr dirty="0" sz="2200" spc="-59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the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Sikhs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from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across </a:t>
            </a:r>
            <a:r>
              <a:rPr dirty="0" sz="2200" spc="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South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Asia and was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the </a:t>
            </a:r>
            <a:r>
              <a:rPr dirty="0" sz="2200" spc="-60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first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of many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institution-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 building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projects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in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the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20">
                <a:solidFill>
                  <a:srgbClr val="4875A8"/>
                </a:solidFill>
                <a:latin typeface="Arial MT"/>
                <a:cs typeface="Arial MT"/>
              </a:rPr>
              <a:t>community.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600" y="1066801"/>
            <a:ext cx="3409970" cy="455725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997773" y="6285555"/>
            <a:ext cx="1016635" cy="52006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solidFill>
                  <a:srgbClr val="FFFFFF"/>
                </a:solidFill>
                <a:latin typeface="Arial MT"/>
                <a:cs typeface="Arial MT"/>
                <a:hlinkClick r:id="rId3"/>
              </a:rPr>
              <a:t>www.dvnetwork.org</a:t>
            </a:r>
            <a:endParaRPr sz="900">
              <a:latin typeface="Arial MT"/>
              <a:cs typeface="Arial MT"/>
            </a:endParaRPr>
          </a:p>
          <a:p>
            <a:pPr marL="12700" marR="358775">
              <a:lnSpc>
                <a:spcPct val="133700"/>
              </a:lnSpc>
            </a:pP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/dvnetwork </a:t>
            </a:r>
            <a:r>
              <a:rPr dirty="0" sz="9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@dvnetwork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5057" y="586697"/>
            <a:ext cx="418147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0">
                <a:latin typeface="Arial MT"/>
                <a:cs typeface="Arial MT"/>
              </a:rPr>
              <a:t>Guru</a:t>
            </a:r>
            <a:r>
              <a:rPr dirty="0" sz="3200" spc="-30" b="0">
                <a:latin typeface="Arial MT"/>
                <a:cs typeface="Arial MT"/>
              </a:rPr>
              <a:t> </a:t>
            </a:r>
            <a:r>
              <a:rPr dirty="0" sz="3200" b="0">
                <a:latin typeface="Arial MT"/>
                <a:cs typeface="Arial MT"/>
              </a:rPr>
              <a:t>RamDas</a:t>
            </a:r>
            <a:r>
              <a:rPr dirty="0" sz="3200" spc="-30" b="0">
                <a:latin typeface="Arial MT"/>
                <a:cs typeface="Arial MT"/>
              </a:rPr>
              <a:t> </a:t>
            </a:r>
            <a:r>
              <a:rPr dirty="0" sz="3200" b="0">
                <a:latin typeface="Arial MT"/>
                <a:cs typeface="Arial MT"/>
              </a:rPr>
              <a:t>Sahib</a:t>
            </a:r>
            <a:r>
              <a:rPr dirty="0" sz="3200" spc="-35" b="0">
                <a:latin typeface="Arial MT"/>
                <a:cs typeface="Arial MT"/>
              </a:rPr>
              <a:t> </a:t>
            </a:r>
            <a:r>
              <a:rPr dirty="0" sz="3200" b="0">
                <a:latin typeface="Arial MT"/>
                <a:cs typeface="Arial MT"/>
              </a:rPr>
              <a:t>Ji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60338" y="2378711"/>
            <a:ext cx="2946400" cy="2037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dirty="0" sz="2200" spc="-75">
                <a:solidFill>
                  <a:srgbClr val="C5E1FE"/>
                </a:solidFill>
                <a:latin typeface="Microsoft Sans Serif"/>
                <a:cs typeface="Microsoft Sans Serif"/>
              </a:rPr>
              <a:t>🞇</a:t>
            </a:r>
            <a:r>
              <a:rPr dirty="0" sz="2200" spc="-70">
                <a:solidFill>
                  <a:srgbClr val="C5E1FE"/>
                </a:solidFill>
                <a:latin typeface="Microsoft Sans Serif"/>
                <a:cs typeface="Microsoft Sans Serif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Besides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creating the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 sarovar at </a:t>
            </a:r>
            <a:r>
              <a:rPr dirty="0" sz="2200" spc="-15">
                <a:solidFill>
                  <a:srgbClr val="4875A8"/>
                </a:solidFill>
                <a:latin typeface="Arial MT"/>
                <a:cs typeface="Arial MT"/>
              </a:rPr>
              <a:t>Amritsar, </a:t>
            </a:r>
            <a:r>
              <a:rPr dirty="0" sz="22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Guru</a:t>
            </a:r>
            <a:r>
              <a:rPr dirty="0" sz="2200" spc="-4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RamDas</a:t>
            </a:r>
            <a:r>
              <a:rPr dirty="0" sz="2200" spc="-4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Sahib </a:t>
            </a:r>
            <a:r>
              <a:rPr dirty="0" sz="2200" spc="-59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Ji designed and built </a:t>
            </a:r>
            <a:r>
              <a:rPr dirty="0" sz="2200" spc="-60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the entire city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of </a:t>
            </a:r>
            <a:r>
              <a:rPr dirty="0" sz="2200" spc="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Amritsar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828800"/>
            <a:ext cx="4353049" cy="319677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997773" y="6285555"/>
            <a:ext cx="1016635" cy="52006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solidFill>
                  <a:srgbClr val="FFFFFF"/>
                </a:solidFill>
                <a:latin typeface="Arial MT"/>
                <a:cs typeface="Arial MT"/>
                <a:hlinkClick r:id="rId3"/>
              </a:rPr>
              <a:t>www.dvnetwork.org</a:t>
            </a:r>
            <a:endParaRPr sz="900">
              <a:latin typeface="Arial MT"/>
              <a:cs typeface="Arial MT"/>
            </a:endParaRPr>
          </a:p>
          <a:p>
            <a:pPr marL="12700" marR="358775">
              <a:lnSpc>
                <a:spcPct val="133700"/>
              </a:lnSpc>
            </a:pP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/dvnetwork </a:t>
            </a:r>
            <a:r>
              <a:rPr dirty="0" sz="9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@dvnetwork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5841" y="586697"/>
            <a:ext cx="544766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0">
                <a:latin typeface="Arial MT"/>
                <a:cs typeface="Arial MT"/>
              </a:rPr>
              <a:t>Guru</a:t>
            </a:r>
            <a:r>
              <a:rPr dirty="0" sz="3200" spc="-200" b="0">
                <a:latin typeface="Arial MT"/>
                <a:cs typeface="Arial MT"/>
              </a:rPr>
              <a:t> </a:t>
            </a:r>
            <a:r>
              <a:rPr dirty="0" sz="3200" b="0">
                <a:latin typeface="Arial MT"/>
                <a:cs typeface="Arial MT"/>
              </a:rPr>
              <a:t>Arjan</a:t>
            </a:r>
            <a:r>
              <a:rPr dirty="0" sz="3200" spc="-25" b="0">
                <a:latin typeface="Arial MT"/>
                <a:cs typeface="Arial MT"/>
              </a:rPr>
              <a:t> </a:t>
            </a:r>
            <a:r>
              <a:rPr dirty="0" sz="3200" b="0">
                <a:latin typeface="Arial MT"/>
                <a:cs typeface="Arial MT"/>
              </a:rPr>
              <a:t>Sahib</a:t>
            </a:r>
            <a:r>
              <a:rPr dirty="0" sz="3200" spc="-25" b="0">
                <a:latin typeface="Arial MT"/>
                <a:cs typeface="Arial MT"/>
              </a:rPr>
              <a:t> </a:t>
            </a:r>
            <a:r>
              <a:rPr dirty="0" sz="3200" b="0">
                <a:latin typeface="Arial MT"/>
                <a:cs typeface="Arial MT"/>
              </a:rPr>
              <a:t>&amp;</a:t>
            </a:r>
            <a:r>
              <a:rPr dirty="0" sz="3200" spc="-25" b="0">
                <a:latin typeface="Arial MT"/>
                <a:cs typeface="Arial MT"/>
              </a:rPr>
              <a:t> </a:t>
            </a:r>
            <a:r>
              <a:rPr dirty="0" sz="3200" b="0">
                <a:latin typeface="Arial MT"/>
                <a:cs typeface="Arial MT"/>
              </a:rPr>
              <a:t>Dasvandh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9340" y="1938021"/>
            <a:ext cx="3179445" cy="23672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99700"/>
              </a:lnSpc>
              <a:spcBef>
                <a:spcPts val="105"/>
              </a:spcBef>
            </a:pPr>
            <a:r>
              <a:rPr dirty="0" sz="2200" spc="-75">
                <a:solidFill>
                  <a:srgbClr val="C5E1FE"/>
                </a:solidFill>
                <a:latin typeface="Microsoft Sans Serif"/>
                <a:cs typeface="Microsoft Sans Serif"/>
              </a:rPr>
              <a:t>🞇</a:t>
            </a:r>
            <a:r>
              <a:rPr dirty="0" sz="2200" spc="-70">
                <a:solidFill>
                  <a:srgbClr val="C5E1FE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It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was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the monumental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task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of building of </a:t>
            </a:r>
            <a:r>
              <a:rPr dirty="0" sz="2200" spc="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Harmandir Sahib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that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 allowed</a:t>
            </a:r>
            <a:r>
              <a:rPr dirty="0" sz="2200" spc="4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for</a:t>
            </a:r>
            <a:r>
              <a:rPr dirty="0" sz="2200" spc="3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the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creation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of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the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 Dasvandh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system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by </a:t>
            </a:r>
            <a:r>
              <a:rPr dirty="0" sz="2200" spc="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Guru</a:t>
            </a:r>
            <a:r>
              <a:rPr dirty="0" sz="2200" spc="-13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Arjan</a:t>
            </a:r>
            <a:r>
              <a:rPr dirty="0" sz="2200" spc="-1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Sahib</a:t>
            </a:r>
            <a:r>
              <a:rPr dirty="0" sz="22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ji.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485" y="1600200"/>
            <a:ext cx="4155266" cy="3276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997773" y="6285555"/>
            <a:ext cx="1016635" cy="52006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solidFill>
                  <a:srgbClr val="FFFFFF"/>
                </a:solidFill>
                <a:latin typeface="Arial MT"/>
                <a:cs typeface="Arial MT"/>
                <a:hlinkClick r:id="rId3"/>
              </a:rPr>
              <a:t>www.dvnetwork.org</a:t>
            </a:r>
            <a:endParaRPr sz="900">
              <a:latin typeface="Arial MT"/>
              <a:cs typeface="Arial MT"/>
            </a:endParaRPr>
          </a:p>
          <a:p>
            <a:pPr marL="12700" marR="358775">
              <a:lnSpc>
                <a:spcPct val="133700"/>
              </a:lnSpc>
            </a:pP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/dvnetwork </a:t>
            </a:r>
            <a:r>
              <a:rPr dirty="0" sz="9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@dvnetwork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5972" y="739097"/>
            <a:ext cx="449008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0">
                <a:latin typeface="Arial MT"/>
                <a:cs typeface="Arial MT"/>
              </a:rPr>
              <a:t>Seva</a:t>
            </a:r>
            <a:r>
              <a:rPr dirty="0" sz="3200" spc="-85" b="0">
                <a:latin typeface="Arial MT"/>
                <a:cs typeface="Arial MT"/>
              </a:rPr>
              <a:t> </a:t>
            </a:r>
            <a:r>
              <a:rPr dirty="0" sz="3200" spc="-75" b="0">
                <a:latin typeface="Arial MT"/>
                <a:cs typeface="Arial MT"/>
              </a:rPr>
              <a:t>Takes</a:t>
            </a:r>
            <a:r>
              <a:rPr dirty="0" sz="3200" spc="-30" b="0">
                <a:latin typeface="Arial MT"/>
                <a:cs typeface="Arial MT"/>
              </a:rPr>
              <a:t> </a:t>
            </a:r>
            <a:r>
              <a:rPr dirty="0" sz="3200" b="0">
                <a:latin typeface="Arial MT"/>
                <a:cs typeface="Arial MT"/>
              </a:rPr>
              <a:t>Many</a:t>
            </a:r>
            <a:r>
              <a:rPr dirty="0" sz="3200" spc="-30" b="0">
                <a:latin typeface="Arial MT"/>
                <a:cs typeface="Arial MT"/>
              </a:rPr>
              <a:t> </a:t>
            </a:r>
            <a:r>
              <a:rPr dirty="0" sz="3200" spc="-5" b="0">
                <a:latin typeface="Arial MT"/>
                <a:cs typeface="Arial MT"/>
              </a:rPr>
              <a:t>Forms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39" y="2069466"/>
            <a:ext cx="3568065" cy="304038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355600" marR="67310" indent="-342900">
              <a:lnSpc>
                <a:spcPts val="2600"/>
              </a:lnSpc>
              <a:spcBef>
                <a:spcPts val="219"/>
              </a:spcBef>
            </a:pPr>
            <a:r>
              <a:rPr dirty="0" sz="2200" spc="-75">
                <a:solidFill>
                  <a:srgbClr val="C5E1FE"/>
                </a:solidFill>
                <a:latin typeface="Microsoft Sans Serif"/>
                <a:cs typeface="Microsoft Sans Serif"/>
              </a:rPr>
              <a:t>🞇</a:t>
            </a:r>
            <a:r>
              <a:rPr dirty="0" sz="2200" spc="-70">
                <a:solidFill>
                  <a:srgbClr val="C5E1FE"/>
                </a:solidFill>
                <a:latin typeface="Microsoft Sans Serif"/>
                <a:cs typeface="Microsoft Sans Serif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Not everyone could </a:t>
            </a:r>
            <a:r>
              <a:rPr dirty="0" sz="2200" spc="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physically</a:t>
            </a:r>
            <a:r>
              <a:rPr dirty="0" sz="2200" spc="-2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take</a:t>
            </a:r>
            <a:r>
              <a:rPr dirty="0" sz="2200" spc="-2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part</a:t>
            </a:r>
            <a:r>
              <a:rPr dirty="0" sz="2200" spc="-2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in</a:t>
            </a:r>
            <a:r>
              <a:rPr dirty="0" sz="2200" spc="-1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the </a:t>
            </a:r>
            <a:r>
              <a:rPr dirty="0" sz="2200" spc="-60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construction</a:t>
            </a:r>
            <a:r>
              <a:rPr dirty="0" sz="22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process.</a:t>
            </a:r>
            <a:endParaRPr sz="2200">
              <a:latin typeface="Arial MT"/>
              <a:cs typeface="Arial MT"/>
            </a:endParaRPr>
          </a:p>
          <a:p>
            <a:pPr algn="just" marL="355600" marR="20955">
              <a:lnSpc>
                <a:spcPts val="2600"/>
              </a:lnSpc>
              <a:spcBef>
                <a:spcPts val="100"/>
              </a:spcBef>
            </a:pP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Financial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support by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the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community</a:t>
            </a:r>
            <a:r>
              <a:rPr dirty="0" sz="2200" spc="-1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was</a:t>
            </a:r>
            <a:r>
              <a:rPr dirty="0" sz="22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essential.</a:t>
            </a:r>
            <a:endParaRPr sz="2200">
              <a:latin typeface="Arial MT"/>
              <a:cs typeface="Arial MT"/>
            </a:endParaRPr>
          </a:p>
          <a:p>
            <a:pPr algn="just" marL="355600" marR="5080">
              <a:lnSpc>
                <a:spcPts val="2600"/>
              </a:lnSpc>
              <a:spcBef>
                <a:spcPts val="100"/>
              </a:spcBef>
            </a:pP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In this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process, what was </a:t>
            </a:r>
            <a:r>
              <a:rPr dirty="0" sz="2200" spc="-60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once</a:t>
            </a:r>
            <a:r>
              <a:rPr dirty="0" sz="22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an</a:t>
            </a:r>
            <a:r>
              <a:rPr dirty="0" sz="22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informal</a:t>
            </a:r>
            <a:r>
              <a:rPr dirty="0" sz="22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concept, </a:t>
            </a:r>
            <a:r>
              <a:rPr dirty="0" sz="2200" spc="-60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became</a:t>
            </a:r>
            <a:r>
              <a:rPr dirty="0" sz="2200" spc="-15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4875A8"/>
                </a:solidFill>
                <a:latin typeface="Arial MT"/>
                <a:cs typeface="Arial MT"/>
              </a:rPr>
              <a:t>a</a:t>
            </a:r>
            <a:r>
              <a:rPr dirty="0" sz="22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formal</a:t>
            </a:r>
            <a:r>
              <a:rPr dirty="0" sz="2200" spc="-10">
                <a:solidFill>
                  <a:srgbClr val="4875A8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4875A8"/>
                </a:solidFill>
                <a:latin typeface="Arial MT"/>
                <a:cs typeface="Arial MT"/>
              </a:rPr>
              <a:t>system:</a:t>
            </a:r>
            <a:endParaRPr sz="2200">
              <a:latin typeface="Arial MT"/>
              <a:cs typeface="Arial MT"/>
            </a:endParaRPr>
          </a:p>
          <a:p>
            <a:pPr marL="355600">
              <a:lnSpc>
                <a:spcPts val="2620"/>
              </a:lnSpc>
            </a:pPr>
            <a:r>
              <a:rPr dirty="0" sz="2200" spc="-5" b="1">
                <a:solidFill>
                  <a:srgbClr val="4875A8"/>
                </a:solidFill>
                <a:latin typeface="Arial"/>
                <a:cs typeface="Arial"/>
              </a:rPr>
              <a:t>Dasvandh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598" y="1809750"/>
            <a:ext cx="3566318" cy="348034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997773" y="6285555"/>
            <a:ext cx="1016635" cy="52006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solidFill>
                  <a:srgbClr val="FFFFFF"/>
                </a:solidFill>
                <a:latin typeface="Arial MT"/>
                <a:cs typeface="Arial MT"/>
                <a:hlinkClick r:id="rId3"/>
              </a:rPr>
              <a:t>www.dvnetwork.org</a:t>
            </a:r>
            <a:endParaRPr sz="900">
              <a:latin typeface="Arial MT"/>
              <a:cs typeface="Arial MT"/>
            </a:endParaRPr>
          </a:p>
          <a:p>
            <a:pPr marL="12700" marR="358775">
              <a:lnSpc>
                <a:spcPct val="133700"/>
              </a:lnSpc>
            </a:pP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/dvnetwork </a:t>
            </a:r>
            <a:r>
              <a:rPr dirty="0" sz="9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@dvnetwork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2023-07-28T15:32:56Z</dcterms:created>
  <dcterms:modified xsi:type="dcterms:W3CDTF">2023-07-28T15:32:56Z</dcterms:modified>
</cp:coreProperties>
</file>